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37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3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83" r:id="rId3"/>
    <p:sldId id="284" r:id="rId4"/>
    <p:sldId id="287" r:id="rId5"/>
    <p:sldId id="288" r:id="rId6"/>
    <p:sldId id="289" r:id="rId7"/>
    <p:sldId id="286" r:id="rId8"/>
    <p:sldId id="290" r:id="rId9"/>
    <p:sldId id="291" r:id="rId10"/>
    <p:sldId id="293" r:id="rId11"/>
    <p:sldId id="294" r:id="rId12"/>
    <p:sldId id="295" r:id="rId13"/>
    <p:sldId id="298" r:id="rId14"/>
    <p:sldId id="301" r:id="rId15"/>
    <p:sldId id="308" r:id="rId16"/>
    <p:sldId id="310" r:id="rId17"/>
    <p:sldId id="339" r:id="rId18"/>
    <p:sldId id="314" r:id="rId19"/>
    <p:sldId id="315" r:id="rId20"/>
    <p:sldId id="317" r:id="rId21"/>
    <p:sldId id="343" r:id="rId22"/>
    <p:sldId id="344" r:id="rId23"/>
    <p:sldId id="321" r:id="rId24"/>
    <p:sldId id="322" r:id="rId25"/>
    <p:sldId id="345" r:id="rId26"/>
    <p:sldId id="325" r:id="rId27"/>
    <p:sldId id="328" r:id="rId28"/>
    <p:sldId id="329" r:id="rId29"/>
    <p:sldId id="330" r:id="rId30"/>
    <p:sldId id="331" r:id="rId31"/>
    <p:sldId id="332" r:id="rId32"/>
    <p:sldId id="335" r:id="rId33"/>
    <p:sldId id="333" r:id="rId34"/>
    <p:sldId id="337" r:id="rId35"/>
    <p:sldId id="334" r:id="rId36"/>
    <p:sldId id="336" r:id="rId37"/>
    <p:sldId id="338" r:id="rId38"/>
    <p:sldId id="302" r:id="rId39"/>
    <p:sldId id="326" r:id="rId40"/>
    <p:sldId id="303" r:id="rId41"/>
    <p:sldId id="304" r:id="rId42"/>
    <p:sldId id="307" r:id="rId43"/>
    <p:sldId id="282" r:id="rId44"/>
  </p:sldIdLst>
  <p:sldSz cx="9144000" cy="6858000" type="screen4x3"/>
  <p:notesSz cx="7010400" cy="92964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buFont typeface="Arial" charset="0"/>
      <a:buChar char="•"/>
      <a:defRPr kern="1200">
        <a:solidFill>
          <a:srgbClr val="0D0D8F"/>
        </a:solidFill>
        <a:latin typeface="Arial" charset="0"/>
        <a:ea typeface="+mn-ea"/>
        <a:cs typeface="Arial" charset="0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buFont typeface="Arial" charset="0"/>
      <a:buChar char="•"/>
      <a:defRPr kern="1200">
        <a:solidFill>
          <a:srgbClr val="0D0D8F"/>
        </a:solidFill>
        <a:latin typeface="Arial" charset="0"/>
        <a:ea typeface="+mn-ea"/>
        <a:cs typeface="Arial" charset="0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buFont typeface="Arial" charset="0"/>
      <a:buChar char="•"/>
      <a:defRPr kern="1200">
        <a:solidFill>
          <a:srgbClr val="0D0D8F"/>
        </a:solidFill>
        <a:latin typeface="Arial" charset="0"/>
        <a:ea typeface="+mn-ea"/>
        <a:cs typeface="Arial" charset="0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buFont typeface="Arial" charset="0"/>
      <a:buChar char="•"/>
      <a:defRPr kern="1200">
        <a:solidFill>
          <a:srgbClr val="0D0D8F"/>
        </a:solidFill>
        <a:latin typeface="Arial" charset="0"/>
        <a:ea typeface="+mn-ea"/>
        <a:cs typeface="Arial" charset="0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buFont typeface="Arial" charset="0"/>
      <a:buChar char="•"/>
      <a:defRPr kern="1200">
        <a:solidFill>
          <a:srgbClr val="0D0D8F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0D0D8F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0D0D8F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0D0D8F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0D0D8F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66FF"/>
    <a:srgbClr val="000000"/>
    <a:srgbClr val="3D6933"/>
    <a:srgbClr val="CCECFF"/>
    <a:srgbClr val="F1EFEF"/>
    <a:srgbClr val="E2F9FE"/>
    <a:srgbClr val="0D0D8F"/>
    <a:srgbClr val="777777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36" autoAdjust="0"/>
    <p:restoredTop sz="95031" autoAdjust="0"/>
  </p:normalViewPr>
  <p:slideViewPr>
    <p:cSldViewPr snapToGrid="0">
      <p:cViewPr varScale="1">
        <p:scale>
          <a:sx n="110" d="100"/>
          <a:sy n="110" d="100"/>
        </p:scale>
        <p:origin x="126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185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customXml" Target="../customXml/item3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Corradino\Projects\4304%20KYTC%20District%209%20Model\Model\AirSage\3_TLFD\intrazonal=16%25%20(final%20use)\TLF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AirSage</a:t>
            </a:r>
            <a:r>
              <a:rPr lang="en-US" dirty="0"/>
              <a:t> Trip Length </a:t>
            </a:r>
            <a:r>
              <a:rPr lang="en-US" sz="1600" dirty="0"/>
              <a:t>Frequency</a:t>
            </a:r>
            <a:r>
              <a:rPr lang="en-US" dirty="0"/>
              <a:t> Distribution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42825896762904"/>
          <c:y val="0.15740740740740741"/>
          <c:w val="0.84615419947506554"/>
          <c:h val="0.66859781950333119"/>
        </c:manualLayout>
      </c:layout>
      <c:scatterChart>
        <c:scatterStyle val="smoothMarker"/>
        <c:varyColors val="0"/>
        <c:ser>
          <c:idx val="0"/>
          <c:order val="0"/>
          <c:tx>
            <c:v>HBW</c:v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Sheet1!$C$3:$C$122</c:f>
              <c:numCache>
                <c:formatCode>General</c:formatCode>
                <c:ptCount val="120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6.5</c:v>
                </c:pt>
                <c:pt idx="7">
                  <c:v>7.5</c:v>
                </c:pt>
                <c:pt idx="8">
                  <c:v>8.5</c:v>
                </c:pt>
                <c:pt idx="9">
                  <c:v>9.5</c:v>
                </c:pt>
                <c:pt idx="10">
                  <c:v>10.5</c:v>
                </c:pt>
                <c:pt idx="11">
                  <c:v>11.5</c:v>
                </c:pt>
                <c:pt idx="12">
                  <c:v>12.5</c:v>
                </c:pt>
                <c:pt idx="13">
                  <c:v>13.5</c:v>
                </c:pt>
                <c:pt idx="14">
                  <c:v>14.5</c:v>
                </c:pt>
                <c:pt idx="15">
                  <c:v>15.5</c:v>
                </c:pt>
                <c:pt idx="16">
                  <c:v>16.5</c:v>
                </c:pt>
                <c:pt idx="17">
                  <c:v>17.5</c:v>
                </c:pt>
                <c:pt idx="18">
                  <c:v>18.5</c:v>
                </c:pt>
                <c:pt idx="19">
                  <c:v>19.5</c:v>
                </c:pt>
                <c:pt idx="20">
                  <c:v>20.5</c:v>
                </c:pt>
                <c:pt idx="21">
                  <c:v>21.5</c:v>
                </c:pt>
                <c:pt idx="22">
                  <c:v>22.5</c:v>
                </c:pt>
                <c:pt idx="23">
                  <c:v>23.5</c:v>
                </c:pt>
                <c:pt idx="24">
                  <c:v>24.5</c:v>
                </c:pt>
                <c:pt idx="25">
                  <c:v>25.5</c:v>
                </c:pt>
                <c:pt idx="26">
                  <c:v>26.5</c:v>
                </c:pt>
                <c:pt idx="27">
                  <c:v>27.5</c:v>
                </c:pt>
                <c:pt idx="28">
                  <c:v>28.5</c:v>
                </c:pt>
                <c:pt idx="29">
                  <c:v>29.5</c:v>
                </c:pt>
                <c:pt idx="30">
                  <c:v>30.5</c:v>
                </c:pt>
                <c:pt idx="31">
                  <c:v>31.5</c:v>
                </c:pt>
                <c:pt idx="32">
                  <c:v>32.5</c:v>
                </c:pt>
                <c:pt idx="33">
                  <c:v>33.5</c:v>
                </c:pt>
                <c:pt idx="34">
                  <c:v>34.5</c:v>
                </c:pt>
                <c:pt idx="35">
                  <c:v>35.5</c:v>
                </c:pt>
                <c:pt idx="36">
                  <c:v>36.5</c:v>
                </c:pt>
                <c:pt idx="37">
                  <c:v>37.5</c:v>
                </c:pt>
                <c:pt idx="38">
                  <c:v>38.5</c:v>
                </c:pt>
                <c:pt idx="39">
                  <c:v>39.5</c:v>
                </c:pt>
                <c:pt idx="40">
                  <c:v>40.5</c:v>
                </c:pt>
                <c:pt idx="41">
                  <c:v>41.5</c:v>
                </c:pt>
                <c:pt idx="42">
                  <c:v>42.5</c:v>
                </c:pt>
                <c:pt idx="43">
                  <c:v>43.5</c:v>
                </c:pt>
                <c:pt idx="44">
                  <c:v>44.5</c:v>
                </c:pt>
                <c:pt idx="45">
                  <c:v>45.5</c:v>
                </c:pt>
                <c:pt idx="46">
                  <c:v>46.5</c:v>
                </c:pt>
                <c:pt idx="47">
                  <c:v>47.5</c:v>
                </c:pt>
                <c:pt idx="48">
                  <c:v>48.5</c:v>
                </c:pt>
                <c:pt idx="49">
                  <c:v>49.5</c:v>
                </c:pt>
                <c:pt idx="50">
                  <c:v>50.5</c:v>
                </c:pt>
                <c:pt idx="51">
                  <c:v>51.5</c:v>
                </c:pt>
                <c:pt idx="52">
                  <c:v>52.5</c:v>
                </c:pt>
                <c:pt idx="53">
                  <c:v>53.5</c:v>
                </c:pt>
                <c:pt idx="54">
                  <c:v>54.5</c:v>
                </c:pt>
                <c:pt idx="55">
                  <c:v>55.5</c:v>
                </c:pt>
                <c:pt idx="56">
                  <c:v>56.5</c:v>
                </c:pt>
                <c:pt idx="57">
                  <c:v>57.5</c:v>
                </c:pt>
                <c:pt idx="58">
                  <c:v>58.5</c:v>
                </c:pt>
                <c:pt idx="59">
                  <c:v>59.5</c:v>
                </c:pt>
                <c:pt idx="60">
                  <c:v>60.5</c:v>
                </c:pt>
                <c:pt idx="61">
                  <c:v>61.5</c:v>
                </c:pt>
                <c:pt idx="62">
                  <c:v>62.5</c:v>
                </c:pt>
                <c:pt idx="63">
                  <c:v>63.5</c:v>
                </c:pt>
                <c:pt idx="64">
                  <c:v>64.5</c:v>
                </c:pt>
                <c:pt idx="65">
                  <c:v>65.5</c:v>
                </c:pt>
                <c:pt idx="66">
                  <c:v>66.5</c:v>
                </c:pt>
                <c:pt idx="67">
                  <c:v>67.5</c:v>
                </c:pt>
                <c:pt idx="68">
                  <c:v>68.5</c:v>
                </c:pt>
                <c:pt idx="69">
                  <c:v>69.5</c:v>
                </c:pt>
                <c:pt idx="70">
                  <c:v>70.5</c:v>
                </c:pt>
                <c:pt idx="71">
                  <c:v>71.5</c:v>
                </c:pt>
                <c:pt idx="72">
                  <c:v>72.5</c:v>
                </c:pt>
                <c:pt idx="73">
                  <c:v>73.5</c:v>
                </c:pt>
                <c:pt idx="74">
                  <c:v>74.5</c:v>
                </c:pt>
                <c:pt idx="75">
                  <c:v>75.5</c:v>
                </c:pt>
                <c:pt idx="76">
                  <c:v>76.5</c:v>
                </c:pt>
                <c:pt idx="77">
                  <c:v>77.5</c:v>
                </c:pt>
                <c:pt idx="78">
                  <c:v>78.5</c:v>
                </c:pt>
                <c:pt idx="79">
                  <c:v>79.5</c:v>
                </c:pt>
                <c:pt idx="80">
                  <c:v>80.5</c:v>
                </c:pt>
                <c:pt idx="81">
                  <c:v>81.5</c:v>
                </c:pt>
                <c:pt idx="82">
                  <c:v>82.5</c:v>
                </c:pt>
                <c:pt idx="83">
                  <c:v>83.5</c:v>
                </c:pt>
                <c:pt idx="84">
                  <c:v>84.5</c:v>
                </c:pt>
                <c:pt idx="85">
                  <c:v>85.5</c:v>
                </c:pt>
                <c:pt idx="86">
                  <c:v>86.5</c:v>
                </c:pt>
                <c:pt idx="87">
                  <c:v>87.5</c:v>
                </c:pt>
                <c:pt idx="88">
                  <c:v>88.5</c:v>
                </c:pt>
                <c:pt idx="89">
                  <c:v>89.5</c:v>
                </c:pt>
                <c:pt idx="90">
                  <c:v>90.5</c:v>
                </c:pt>
                <c:pt idx="91">
                  <c:v>91.5</c:v>
                </c:pt>
                <c:pt idx="92">
                  <c:v>92.5</c:v>
                </c:pt>
                <c:pt idx="93">
                  <c:v>93.5</c:v>
                </c:pt>
                <c:pt idx="94">
                  <c:v>94.5</c:v>
                </c:pt>
                <c:pt idx="95">
                  <c:v>95.5</c:v>
                </c:pt>
                <c:pt idx="96">
                  <c:v>96.5</c:v>
                </c:pt>
                <c:pt idx="97">
                  <c:v>97.5</c:v>
                </c:pt>
                <c:pt idx="98">
                  <c:v>98.5</c:v>
                </c:pt>
                <c:pt idx="99">
                  <c:v>99.5</c:v>
                </c:pt>
                <c:pt idx="100">
                  <c:v>100.5</c:v>
                </c:pt>
                <c:pt idx="101">
                  <c:v>101.5</c:v>
                </c:pt>
                <c:pt idx="102">
                  <c:v>102.5</c:v>
                </c:pt>
                <c:pt idx="103">
                  <c:v>103.5</c:v>
                </c:pt>
                <c:pt idx="104">
                  <c:v>104.5</c:v>
                </c:pt>
                <c:pt idx="105">
                  <c:v>105.5</c:v>
                </c:pt>
                <c:pt idx="106">
                  <c:v>106.5</c:v>
                </c:pt>
                <c:pt idx="107">
                  <c:v>107.5</c:v>
                </c:pt>
                <c:pt idx="108">
                  <c:v>108.5</c:v>
                </c:pt>
                <c:pt idx="109">
                  <c:v>109.5</c:v>
                </c:pt>
                <c:pt idx="110">
                  <c:v>110.5</c:v>
                </c:pt>
                <c:pt idx="111">
                  <c:v>111.5</c:v>
                </c:pt>
                <c:pt idx="112">
                  <c:v>112.5</c:v>
                </c:pt>
                <c:pt idx="113">
                  <c:v>113.5</c:v>
                </c:pt>
                <c:pt idx="114">
                  <c:v>114.5</c:v>
                </c:pt>
                <c:pt idx="115">
                  <c:v>115.5</c:v>
                </c:pt>
                <c:pt idx="116">
                  <c:v>116.5</c:v>
                </c:pt>
                <c:pt idx="117">
                  <c:v>117.5</c:v>
                </c:pt>
                <c:pt idx="118">
                  <c:v>118.5</c:v>
                </c:pt>
                <c:pt idx="119">
                  <c:v>119.5</c:v>
                </c:pt>
              </c:numCache>
            </c:numRef>
          </c:xVal>
          <c:yVal>
            <c:numRef>
              <c:f>Sheet1!$F$3:$F$122</c:f>
              <c:numCache>
                <c:formatCode>0.0%</c:formatCode>
                <c:ptCount val="120"/>
                <c:pt idx="0">
                  <c:v>0</c:v>
                </c:pt>
                <c:pt idx="1">
                  <c:v>0</c:v>
                </c:pt>
                <c:pt idx="2">
                  <c:v>1.5930000000000002E-5</c:v>
                </c:pt>
                <c:pt idx="3">
                  <c:v>1.07807E-3</c:v>
                </c:pt>
                <c:pt idx="4">
                  <c:v>1.1392350000000001E-2</c:v>
                </c:pt>
                <c:pt idx="5">
                  <c:v>1.1229769999999998E-2</c:v>
                </c:pt>
                <c:pt idx="6">
                  <c:v>1.23328E-2</c:v>
                </c:pt>
                <c:pt idx="7">
                  <c:v>2.3940800000000002E-2</c:v>
                </c:pt>
                <c:pt idx="8">
                  <c:v>6.5325980000000006E-2</c:v>
                </c:pt>
                <c:pt idx="9">
                  <c:v>5.4917529999999999E-2</c:v>
                </c:pt>
                <c:pt idx="10">
                  <c:v>5.859847E-2</c:v>
                </c:pt>
                <c:pt idx="11">
                  <c:v>8.6590340000000002E-2</c:v>
                </c:pt>
                <c:pt idx="12">
                  <c:v>7.7757630000000008E-2</c:v>
                </c:pt>
                <c:pt idx="13">
                  <c:v>7.0580950000000003E-2</c:v>
                </c:pt>
                <c:pt idx="14">
                  <c:v>6.16354E-2</c:v>
                </c:pt>
                <c:pt idx="15">
                  <c:v>6.5844260000000002E-2</c:v>
                </c:pt>
                <c:pt idx="16">
                  <c:v>4.033349E-2</c:v>
                </c:pt>
                <c:pt idx="17">
                  <c:v>4.3528840000000006E-2</c:v>
                </c:pt>
                <c:pt idx="18">
                  <c:v>2.8570120000000001E-2</c:v>
                </c:pt>
                <c:pt idx="19">
                  <c:v>2.4001089999999999E-2</c:v>
                </c:pt>
                <c:pt idx="20">
                  <c:v>2.8027179999999999E-2</c:v>
                </c:pt>
                <c:pt idx="21">
                  <c:v>1.7345530000000001E-2</c:v>
                </c:pt>
                <c:pt idx="22">
                  <c:v>2.8519280000000001E-2</c:v>
                </c:pt>
                <c:pt idx="23">
                  <c:v>1.9456000000000001E-2</c:v>
                </c:pt>
                <c:pt idx="24">
                  <c:v>2.1707839999999999E-2</c:v>
                </c:pt>
                <c:pt idx="25">
                  <c:v>1.656877E-2</c:v>
                </c:pt>
                <c:pt idx="26">
                  <c:v>1.095485E-2</c:v>
                </c:pt>
                <c:pt idx="27">
                  <c:v>2.1733519999999999E-2</c:v>
                </c:pt>
                <c:pt idx="28">
                  <c:v>1.3064610000000001E-2</c:v>
                </c:pt>
                <c:pt idx="29">
                  <c:v>7.1273600000000001E-3</c:v>
                </c:pt>
                <c:pt idx="30">
                  <c:v>4.3054799999999996E-3</c:v>
                </c:pt>
                <c:pt idx="31">
                  <c:v>6.6542400000000005E-3</c:v>
                </c:pt>
                <c:pt idx="32">
                  <c:v>9.6799999999999994E-3</c:v>
                </c:pt>
                <c:pt idx="33">
                  <c:v>6.5250500000000001E-3</c:v>
                </c:pt>
                <c:pt idx="34">
                  <c:v>5.7206800000000006E-3</c:v>
                </c:pt>
                <c:pt idx="35">
                  <c:v>7.9267499999999998E-3</c:v>
                </c:pt>
                <c:pt idx="36">
                  <c:v>5.19499E-3</c:v>
                </c:pt>
                <c:pt idx="37">
                  <c:v>6.1977600000000001E-3</c:v>
                </c:pt>
                <c:pt idx="38">
                  <c:v>2.0410599999999999E-3</c:v>
                </c:pt>
                <c:pt idx="39">
                  <c:v>1.4303199999999999E-3</c:v>
                </c:pt>
                <c:pt idx="40">
                  <c:v>1.9822999999999998E-3</c:v>
                </c:pt>
                <c:pt idx="41">
                  <c:v>5.2822999999999998E-4</c:v>
                </c:pt>
                <c:pt idx="42">
                  <c:v>1.9038499999999999E-3</c:v>
                </c:pt>
                <c:pt idx="43">
                  <c:v>1.53455E-3</c:v>
                </c:pt>
                <c:pt idx="44">
                  <c:v>6.2595999999999995E-4</c:v>
                </c:pt>
                <c:pt idx="45">
                  <c:v>4.73172E-3</c:v>
                </c:pt>
                <c:pt idx="46">
                  <c:v>1.6466900000000001E-3</c:v>
                </c:pt>
                <c:pt idx="47">
                  <c:v>8.3460999999999995E-4</c:v>
                </c:pt>
                <c:pt idx="48">
                  <c:v>8.3906999999999992E-4</c:v>
                </c:pt>
                <c:pt idx="49">
                  <c:v>2.8182000000000001E-4</c:v>
                </c:pt>
                <c:pt idx="50">
                  <c:v>1.3721E-4</c:v>
                </c:pt>
                <c:pt idx="51">
                  <c:v>4.5770000000000004E-5</c:v>
                </c:pt>
                <c:pt idx="52">
                  <c:v>6.9263000000000007E-4</c:v>
                </c:pt>
                <c:pt idx="53">
                  <c:v>5.1959999999999994E-4</c:v>
                </c:pt>
                <c:pt idx="54">
                  <c:v>1.1356E-4</c:v>
                </c:pt>
                <c:pt idx="55">
                  <c:v>9.4410999999999996E-4</c:v>
                </c:pt>
                <c:pt idx="56">
                  <c:v>3.0648000000000003E-4</c:v>
                </c:pt>
                <c:pt idx="57">
                  <c:v>1.3290000000000002E-5</c:v>
                </c:pt>
                <c:pt idx="58">
                  <c:v>1.8551E-4</c:v>
                </c:pt>
                <c:pt idx="59">
                  <c:v>7.5799000000000005E-4</c:v>
                </c:pt>
                <c:pt idx="60">
                  <c:v>6.6000000000000003E-6</c:v>
                </c:pt>
                <c:pt idx="61">
                  <c:v>2.4610000000000002E-4</c:v>
                </c:pt>
                <c:pt idx="62">
                  <c:v>1.8633000000000001E-4</c:v>
                </c:pt>
                <c:pt idx="63">
                  <c:v>8.7073999999999995E-4</c:v>
                </c:pt>
                <c:pt idx="64">
                  <c:v>1.1082E-4</c:v>
                </c:pt>
                <c:pt idx="65">
                  <c:v>5.5799999999999999E-6</c:v>
                </c:pt>
                <c:pt idx="66">
                  <c:v>8.2410000000000005E-5</c:v>
                </c:pt>
                <c:pt idx="67">
                  <c:v>0</c:v>
                </c:pt>
                <c:pt idx="68">
                  <c:v>1.116E-5</c:v>
                </c:pt>
                <c:pt idx="69">
                  <c:v>2.9329999999999999E-5</c:v>
                </c:pt>
                <c:pt idx="70">
                  <c:v>1.5021699999999999E-3</c:v>
                </c:pt>
                <c:pt idx="71">
                  <c:v>2.2570000000000001E-4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3.6499999999999998E-6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9.4399999999999994E-6</c:v>
                </c:pt>
                <c:pt idx="86">
                  <c:v>1.9353E-4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2.0000000000000002E-7</c:v>
                </c:pt>
                <c:pt idx="95">
                  <c:v>2.9840000000000002E-5</c:v>
                </c:pt>
                <c:pt idx="96">
                  <c:v>6.3900000000000007E-6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D1B-4887-8553-4BEB960596F5}"/>
            </c:ext>
          </c:extLst>
        </c:ser>
        <c:ser>
          <c:idx val="1"/>
          <c:order val="1"/>
          <c:tx>
            <c:v>HBO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Sheet1!$M$3:$M$122</c:f>
              <c:numCache>
                <c:formatCode>General</c:formatCode>
                <c:ptCount val="120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6.5</c:v>
                </c:pt>
                <c:pt idx="7">
                  <c:v>7.5</c:v>
                </c:pt>
                <c:pt idx="8">
                  <c:v>8.5</c:v>
                </c:pt>
                <c:pt idx="9">
                  <c:v>9.5</c:v>
                </c:pt>
                <c:pt idx="10">
                  <c:v>10.5</c:v>
                </c:pt>
                <c:pt idx="11">
                  <c:v>11.5</c:v>
                </c:pt>
                <c:pt idx="12">
                  <c:v>12.5</c:v>
                </c:pt>
                <c:pt idx="13">
                  <c:v>13.5</c:v>
                </c:pt>
                <c:pt idx="14">
                  <c:v>14.5</c:v>
                </c:pt>
                <c:pt idx="15">
                  <c:v>15.5</c:v>
                </c:pt>
                <c:pt idx="16">
                  <c:v>16.5</c:v>
                </c:pt>
                <c:pt idx="17">
                  <c:v>17.5</c:v>
                </c:pt>
                <c:pt idx="18">
                  <c:v>18.5</c:v>
                </c:pt>
                <c:pt idx="19">
                  <c:v>19.5</c:v>
                </c:pt>
                <c:pt idx="20">
                  <c:v>20.5</c:v>
                </c:pt>
                <c:pt idx="21">
                  <c:v>21.5</c:v>
                </c:pt>
                <c:pt idx="22">
                  <c:v>22.5</c:v>
                </c:pt>
                <c:pt idx="23">
                  <c:v>23.5</c:v>
                </c:pt>
                <c:pt idx="24">
                  <c:v>24.5</c:v>
                </c:pt>
                <c:pt idx="25">
                  <c:v>25.5</c:v>
                </c:pt>
                <c:pt idx="26">
                  <c:v>26.5</c:v>
                </c:pt>
                <c:pt idx="27">
                  <c:v>27.5</c:v>
                </c:pt>
                <c:pt idx="28">
                  <c:v>28.5</c:v>
                </c:pt>
                <c:pt idx="29">
                  <c:v>29.5</c:v>
                </c:pt>
                <c:pt idx="30">
                  <c:v>30.5</c:v>
                </c:pt>
                <c:pt idx="31">
                  <c:v>31.5</c:v>
                </c:pt>
                <c:pt idx="32">
                  <c:v>32.5</c:v>
                </c:pt>
                <c:pt idx="33">
                  <c:v>33.5</c:v>
                </c:pt>
                <c:pt idx="34">
                  <c:v>34.5</c:v>
                </c:pt>
                <c:pt idx="35">
                  <c:v>35.5</c:v>
                </c:pt>
                <c:pt idx="36">
                  <c:v>36.5</c:v>
                </c:pt>
                <c:pt idx="37">
                  <c:v>37.5</c:v>
                </c:pt>
                <c:pt idx="38">
                  <c:v>38.5</c:v>
                </c:pt>
                <c:pt idx="39">
                  <c:v>39.5</c:v>
                </c:pt>
                <c:pt idx="40">
                  <c:v>40.5</c:v>
                </c:pt>
                <c:pt idx="41">
                  <c:v>41.5</c:v>
                </c:pt>
                <c:pt idx="42">
                  <c:v>42.5</c:v>
                </c:pt>
                <c:pt idx="43">
                  <c:v>43.5</c:v>
                </c:pt>
                <c:pt idx="44">
                  <c:v>44.5</c:v>
                </c:pt>
                <c:pt idx="45">
                  <c:v>45.5</c:v>
                </c:pt>
                <c:pt idx="46">
                  <c:v>46.5</c:v>
                </c:pt>
                <c:pt idx="47">
                  <c:v>47.5</c:v>
                </c:pt>
                <c:pt idx="48">
                  <c:v>48.5</c:v>
                </c:pt>
                <c:pt idx="49">
                  <c:v>49.5</c:v>
                </c:pt>
                <c:pt idx="50">
                  <c:v>50.5</c:v>
                </c:pt>
                <c:pt idx="51">
                  <c:v>51.5</c:v>
                </c:pt>
                <c:pt idx="52">
                  <c:v>52.5</c:v>
                </c:pt>
                <c:pt idx="53">
                  <c:v>53.5</c:v>
                </c:pt>
                <c:pt idx="54">
                  <c:v>54.5</c:v>
                </c:pt>
                <c:pt idx="55">
                  <c:v>55.5</c:v>
                </c:pt>
                <c:pt idx="56">
                  <c:v>56.5</c:v>
                </c:pt>
                <c:pt idx="57">
                  <c:v>57.5</c:v>
                </c:pt>
                <c:pt idx="58">
                  <c:v>58.5</c:v>
                </c:pt>
                <c:pt idx="59">
                  <c:v>59.5</c:v>
                </c:pt>
                <c:pt idx="60">
                  <c:v>60.5</c:v>
                </c:pt>
                <c:pt idx="61">
                  <c:v>61.5</c:v>
                </c:pt>
                <c:pt idx="62">
                  <c:v>62.5</c:v>
                </c:pt>
                <c:pt idx="63">
                  <c:v>63.5</c:v>
                </c:pt>
                <c:pt idx="64">
                  <c:v>64.5</c:v>
                </c:pt>
                <c:pt idx="65">
                  <c:v>65.5</c:v>
                </c:pt>
                <c:pt idx="66">
                  <c:v>66.5</c:v>
                </c:pt>
                <c:pt idx="67">
                  <c:v>67.5</c:v>
                </c:pt>
                <c:pt idx="68">
                  <c:v>68.5</c:v>
                </c:pt>
                <c:pt idx="69">
                  <c:v>69.5</c:v>
                </c:pt>
                <c:pt idx="70">
                  <c:v>70.5</c:v>
                </c:pt>
                <c:pt idx="71">
                  <c:v>71.5</c:v>
                </c:pt>
                <c:pt idx="72">
                  <c:v>72.5</c:v>
                </c:pt>
                <c:pt idx="73">
                  <c:v>73.5</c:v>
                </c:pt>
                <c:pt idx="74">
                  <c:v>74.5</c:v>
                </c:pt>
                <c:pt idx="75">
                  <c:v>75.5</c:v>
                </c:pt>
                <c:pt idx="76">
                  <c:v>76.5</c:v>
                </c:pt>
                <c:pt idx="77">
                  <c:v>77.5</c:v>
                </c:pt>
                <c:pt idx="78">
                  <c:v>78.5</c:v>
                </c:pt>
                <c:pt idx="79">
                  <c:v>79.5</c:v>
                </c:pt>
                <c:pt idx="80">
                  <c:v>80.5</c:v>
                </c:pt>
                <c:pt idx="81">
                  <c:v>81.5</c:v>
                </c:pt>
                <c:pt idx="82">
                  <c:v>82.5</c:v>
                </c:pt>
                <c:pt idx="83">
                  <c:v>83.5</c:v>
                </c:pt>
                <c:pt idx="84">
                  <c:v>84.5</c:v>
                </c:pt>
                <c:pt idx="85">
                  <c:v>85.5</c:v>
                </c:pt>
                <c:pt idx="86">
                  <c:v>86.5</c:v>
                </c:pt>
                <c:pt idx="87">
                  <c:v>87.5</c:v>
                </c:pt>
                <c:pt idx="88">
                  <c:v>88.5</c:v>
                </c:pt>
                <c:pt idx="89">
                  <c:v>89.5</c:v>
                </c:pt>
                <c:pt idx="90">
                  <c:v>90.5</c:v>
                </c:pt>
                <c:pt idx="91">
                  <c:v>91.5</c:v>
                </c:pt>
                <c:pt idx="92">
                  <c:v>92.5</c:v>
                </c:pt>
                <c:pt idx="93">
                  <c:v>93.5</c:v>
                </c:pt>
                <c:pt idx="94">
                  <c:v>94.5</c:v>
                </c:pt>
                <c:pt idx="95">
                  <c:v>95.5</c:v>
                </c:pt>
                <c:pt idx="96">
                  <c:v>96.5</c:v>
                </c:pt>
                <c:pt idx="97">
                  <c:v>97.5</c:v>
                </c:pt>
                <c:pt idx="98">
                  <c:v>98.5</c:v>
                </c:pt>
                <c:pt idx="99">
                  <c:v>99.5</c:v>
                </c:pt>
                <c:pt idx="100">
                  <c:v>100.5</c:v>
                </c:pt>
                <c:pt idx="101">
                  <c:v>101.5</c:v>
                </c:pt>
                <c:pt idx="102">
                  <c:v>102.5</c:v>
                </c:pt>
                <c:pt idx="103">
                  <c:v>103.5</c:v>
                </c:pt>
                <c:pt idx="104">
                  <c:v>104.5</c:v>
                </c:pt>
                <c:pt idx="105">
                  <c:v>105.5</c:v>
                </c:pt>
                <c:pt idx="106">
                  <c:v>106.5</c:v>
                </c:pt>
                <c:pt idx="107">
                  <c:v>107.5</c:v>
                </c:pt>
                <c:pt idx="108">
                  <c:v>108.5</c:v>
                </c:pt>
                <c:pt idx="109">
                  <c:v>109.5</c:v>
                </c:pt>
                <c:pt idx="110">
                  <c:v>110.5</c:v>
                </c:pt>
                <c:pt idx="111">
                  <c:v>111.5</c:v>
                </c:pt>
                <c:pt idx="112">
                  <c:v>112.5</c:v>
                </c:pt>
                <c:pt idx="113">
                  <c:v>113.5</c:v>
                </c:pt>
                <c:pt idx="114">
                  <c:v>114.5</c:v>
                </c:pt>
                <c:pt idx="115">
                  <c:v>115.5</c:v>
                </c:pt>
                <c:pt idx="116">
                  <c:v>116.5</c:v>
                </c:pt>
                <c:pt idx="117">
                  <c:v>117.5</c:v>
                </c:pt>
                <c:pt idx="118">
                  <c:v>118.5</c:v>
                </c:pt>
                <c:pt idx="119">
                  <c:v>119.5</c:v>
                </c:pt>
              </c:numCache>
            </c:numRef>
          </c:xVal>
          <c:yVal>
            <c:numRef>
              <c:f>Sheet1!$P$3:$P$122</c:f>
              <c:numCache>
                <c:formatCode>0.0%</c:formatCode>
                <c:ptCount val="120"/>
                <c:pt idx="0">
                  <c:v>0</c:v>
                </c:pt>
                <c:pt idx="1">
                  <c:v>0</c:v>
                </c:pt>
                <c:pt idx="2">
                  <c:v>1.4541699999999999E-3</c:v>
                </c:pt>
                <c:pt idx="3">
                  <c:v>9.6171199999999998E-3</c:v>
                </c:pt>
                <c:pt idx="4">
                  <c:v>4.1468939999999996E-2</c:v>
                </c:pt>
                <c:pt idx="5">
                  <c:v>5.938993E-2</c:v>
                </c:pt>
                <c:pt idx="6">
                  <c:v>8.0094239999999997E-2</c:v>
                </c:pt>
                <c:pt idx="7">
                  <c:v>7.9377580000000003E-2</c:v>
                </c:pt>
                <c:pt idx="8">
                  <c:v>0.10349715</c:v>
                </c:pt>
                <c:pt idx="9">
                  <c:v>6.9261929999999999E-2</c:v>
                </c:pt>
                <c:pt idx="10">
                  <c:v>5.2454799999999996E-2</c:v>
                </c:pt>
                <c:pt idx="11">
                  <c:v>7.3807109999999995E-2</c:v>
                </c:pt>
                <c:pt idx="12">
                  <c:v>7.1917099999999998E-2</c:v>
                </c:pt>
                <c:pt idx="13">
                  <c:v>4.2217060000000001E-2</c:v>
                </c:pt>
                <c:pt idx="14">
                  <c:v>3.2972649999999999E-2</c:v>
                </c:pt>
                <c:pt idx="15">
                  <c:v>3.6520780000000003E-2</c:v>
                </c:pt>
                <c:pt idx="16">
                  <c:v>3.4388010000000004E-2</c:v>
                </c:pt>
                <c:pt idx="17">
                  <c:v>2.258744E-2</c:v>
                </c:pt>
                <c:pt idx="18">
                  <c:v>1.614991E-2</c:v>
                </c:pt>
                <c:pt idx="19">
                  <c:v>1.4956560000000001E-2</c:v>
                </c:pt>
                <c:pt idx="20">
                  <c:v>1.5721280000000001E-2</c:v>
                </c:pt>
                <c:pt idx="21">
                  <c:v>1.760975E-2</c:v>
                </c:pt>
                <c:pt idx="22">
                  <c:v>1.552981E-2</c:v>
                </c:pt>
                <c:pt idx="23">
                  <c:v>1.3010349999999999E-2</c:v>
                </c:pt>
                <c:pt idx="24">
                  <c:v>1.0592919999999999E-2</c:v>
                </c:pt>
                <c:pt idx="25">
                  <c:v>8.2444900000000002E-3</c:v>
                </c:pt>
                <c:pt idx="26">
                  <c:v>6.6243300000000003E-3</c:v>
                </c:pt>
                <c:pt idx="27">
                  <c:v>9.4109299999999996E-3</c:v>
                </c:pt>
                <c:pt idx="28">
                  <c:v>4.6058900000000005E-3</c:v>
                </c:pt>
                <c:pt idx="29">
                  <c:v>5.9762400000000007E-3</c:v>
                </c:pt>
                <c:pt idx="30">
                  <c:v>3.4732200000000004E-3</c:v>
                </c:pt>
                <c:pt idx="31">
                  <c:v>3.0906800000000002E-3</c:v>
                </c:pt>
                <c:pt idx="32">
                  <c:v>4.7628100000000001E-3</c:v>
                </c:pt>
                <c:pt idx="33">
                  <c:v>3.5043999999999995E-3</c:v>
                </c:pt>
                <c:pt idx="34">
                  <c:v>2.5746300000000001E-3</c:v>
                </c:pt>
                <c:pt idx="35">
                  <c:v>5.9079899999999992E-3</c:v>
                </c:pt>
                <c:pt idx="36">
                  <c:v>2.59764E-3</c:v>
                </c:pt>
                <c:pt idx="37">
                  <c:v>1.8494399999999999E-3</c:v>
                </c:pt>
                <c:pt idx="38">
                  <c:v>1.79328E-3</c:v>
                </c:pt>
                <c:pt idx="39">
                  <c:v>2.7708300000000002E-3</c:v>
                </c:pt>
                <c:pt idx="40">
                  <c:v>1.3537099999999999E-3</c:v>
                </c:pt>
                <c:pt idx="41">
                  <c:v>1.31934E-3</c:v>
                </c:pt>
                <c:pt idx="42">
                  <c:v>2.17205E-3</c:v>
                </c:pt>
                <c:pt idx="43">
                  <c:v>8.955399999999999E-4</c:v>
                </c:pt>
                <c:pt idx="44">
                  <c:v>8.3883999999999998E-4</c:v>
                </c:pt>
                <c:pt idx="45">
                  <c:v>9.6754999999999996E-4</c:v>
                </c:pt>
                <c:pt idx="46">
                  <c:v>8.7779999999999998E-4</c:v>
                </c:pt>
                <c:pt idx="47">
                  <c:v>4.9593999999999994E-4</c:v>
                </c:pt>
                <c:pt idx="48">
                  <c:v>8.9576E-4</c:v>
                </c:pt>
                <c:pt idx="49">
                  <c:v>3.5498000000000002E-4</c:v>
                </c:pt>
                <c:pt idx="50">
                  <c:v>9.4583000000000004E-4</c:v>
                </c:pt>
                <c:pt idx="51">
                  <c:v>5.9046000000000001E-4</c:v>
                </c:pt>
                <c:pt idx="52">
                  <c:v>4.2186000000000003E-4</c:v>
                </c:pt>
                <c:pt idx="53">
                  <c:v>3.5737999999999997E-4</c:v>
                </c:pt>
                <c:pt idx="54">
                  <c:v>3.2025000000000001E-4</c:v>
                </c:pt>
                <c:pt idx="55">
                  <c:v>3.4669999999999997E-4</c:v>
                </c:pt>
                <c:pt idx="56">
                  <c:v>2.9475999999999998E-4</c:v>
                </c:pt>
                <c:pt idx="57">
                  <c:v>2.5462E-4</c:v>
                </c:pt>
                <c:pt idx="58">
                  <c:v>1.4068000000000002E-4</c:v>
                </c:pt>
                <c:pt idx="59">
                  <c:v>2.1260999999999999E-4</c:v>
                </c:pt>
                <c:pt idx="60">
                  <c:v>4.8550999999999998E-4</c:v>
                </c:pt>
                <c:pt idx="61">
                  <c:v>3.0057E-4</c:v>
                </c:pt>
                <c:pt idx="62">
                  <c:v>2.5361999999999997E-4</c:v>
                </c:pt>
                <c:pt idx="63">
                  <c:v>3.6583999999999998E-4</c:v>
                </c:pt>
                <c:pt idx="64">
                  <c:v>2.4580000000000001E-4</c:v>
                </c:pt>
                <c:pt idx="65">
                  <c:v>2.0874000000000001E-4</c:v>
                </c:pt>
                <c:pt idx="66">
                  <c:v>1.7638000000000002E-4</c:v>
                </c:pt>
                <c:pt idx="67">
                  <c:v>1.6530000000000001E-4</c:v>
                </c:pt>
                <c:pt idx="68">
                  <c:v>2.6949E-4</c:v>
                </c:pt>
                <c:pt idx="69">
                  <c:v>1.4365E-4</c:v>
                </c:pt>
                <c:pt idx="70">
                  <c:v>2.8967000000000001E-4</c:v>
                </c:pt>
                <c:pt idx="71">
                  <c:v>1.4792000000000001E-4</c:v>
                </c:pt>
                <c:pt idx="72">
                  <c:v>7.1970000000000004E-5</c:v>
                </c:pt>
                <c:pt idx="73">
                  <c:v>1.6945999999999999E-4</c:v>
                </c:pt>
                <c:pt idx="74">
                  <c:v>6.1789999999999989E-5</c:v>
                </c:pt>
                <c:pt idx="75">
                  <c:v>1.3960000000000001E-4</c:v>
                </c:pt>
                <c:pt idx="76">
                  <c:v>3.6519999999999996E-5</c:v>
                </c:pt>
                <c:pt idx="77">
                  <c:v>7.7810000000000002E-5</c:v>
                </c:pt>
                <c:pt idx="78">
                  <c:v>7.996E-5</c:v>
                </c:pt>
                <c:pt idx="79">
                  <c:v>8.3479999999999994E-5</c:v>
                </c:pt>
                <c:pt idx="80">
                  <c:v>3.4440000000000002E-5</c:v>
                </c:pt>
                <c:pt idx="81">
                  <c:v>2.6340000000000002E-5</c:v>
                </c:pt>
                <c:pt idx="82">
                  <c:v>3.4659999999999997E-5</c:v>
                </c:pt>
                <c:pt idx="83">
                  <c:v>7.4999999999999991E-7</c:v>
                </c:pt>
                <c:pt idx="84">
                  <c:v>4.0039999999999996E-5</c:v>
                </c:pt>
                <c:pt idx="85">
                  <c:v>2.516E-5</c:v>
                </c:pt>
                <c:pt idx="86">
                  <c:v>2.5769999999999999E-5</c:v>
                </c:pt>
                <c:pt idx="87">
                  <c:v>2.6849999999999999E-5</c:v>
                </c:pt>
                <c:pt idx="88">
                  <c:v>3.0320000000000001E-5</c:v>
                </c:pt>
                <c:pt idx="89">
                  <c:v>3.9779999999999995E-5</c:v>
                </c:pt>
                <c:pt idx="90">
                  <c:v>3.7280000000000002E-5</c:v>
                </c:pt>
                <c:pt idx="91">
                  <c:v>9.2500000000000012E-6</c:v>
                </c:pt>
                <c:pt idx="92">
                  <c:v>1.1579999999999999E-5</c:v>
                </c:pt>
                <c:pt idx="93">
                  <c:v>4.9100000000000004E-6</c:v>
                </c:pt>
                <c:pt idx="94">
                  <c:v>2.4999999999999999E-7</c:v>
                </c:pt>
                <c:pt idx="95">
                  <c:v>0</c:v>
                </c:pt>
                <c:pt idx="96">
                  <c:v>1.6670000000000001E-5</c:v>
                </c:pt>
                <c:pt idx="97">
                  <c:v>1.9699999999999998E-6</c:v>
                </c:pt>
                <c:pt idx="98">
                  <c:v>3.5499999999999999E-6</c:v>
                </c:pt>
                <c:pt idx="99">
                  <c:v>1.9699999999999998E-6</c:v>
                </c:pt>
                <c:pt idx="100">
                  <c:v>4.7300000000000005E-6</c:v>
                </c:pt>
                <c:pt idx="101">
                  <c:v>4.16E-6</c:v>
                </c:pt>
                <c:pt idx="102">
                  <c:v>0</c:v>
                </c:pt>
                <c:pt idx="103">
                  <c:v>1.4000000000000001E-7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6.2399999999999995E-6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D1B-4887-8553-4BEB960596F5}"/>
            </c:ext>
          </c:extLst>
        </c:ser>
        <c:ser>
          <c:idx val="2"/>
          <c:order val="2"/>
          <c:tx>
            <c:v>NHB</c:v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Sheet1!$W$3:$W$122</c:f>
              <c:numCache>
                <c:formatCode>General</c:formatCode>
                <c:ptCount val="120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6.5</c:v>
                </c:pt>
                <c:pt idx="7">
                  <c:v>7.5</c:v>
                </c:pt>
                <c:pt idx="8">
                  <c:v>8.5</c:v>
                </c:pt>
                <c:pt idx="9">
                  <c:v>9.5</c:v>
                </c:pt>
                <c:pt idx="10">
                  <c:v>10.5</c:v>
                </c:pt>
                <c:pt idx="11">
                  <c:v>11.5</c:v>
                </c:pt>
                <c:pt idx="12">
                  <c:v>12.5</c:v>
                </c:pt>
                <c:pt idx="13">
                  <c:v>13.5</c:v>
                </c:pt>
                <c:pt idx="14">
                  <c:v>14.5</c:v>
                </c:pt>
                <c:pt idx="15">
                  <c:v>15.5</c:v>
                </c:pt>
                <c:pt idx="16">
                  <c:v>16.5</c:v>
                </c:pt>
                <c:pt idx="17">
                  <c:v>17.5</c:v>
                </c:pt>
                <c:pt idx="18">
                  <c:v>18.5</c:v>
                </c:pt>
                <c:pt idx="19">
                  <c:v>19.5</c:v>
                </c:pt>
                <c:pt idx="20">
                  <c:v>20.5</c:v>
                </c:pt>
                <c:pt idx="21">
                  <c:v>21.5</c:v>
                </c:pt>
                <c:pt idx="22">
                  <c:v>22.5</c:v>
                </c:pt>
                <c:pt idx="23">
                  <c:v>23.5</c:v>
                </c:pt>
                <c:pt idx="24">
                  <c:v>24.5</c:v>
                </c:pt>
                <c:pt idx="25">
                  <c:v>25.5</c:v>
                </c:pt>
                <c:pt idx="26">
                  <c:v>26.5</c:v>
                </c:pt>
                <c:pt idx="27">
                  <c:v>27.5</c:v>
                </c:pt>
                <c:pt idx="28">
                  <c:v>28.5</c:v>
                </c:pt>
                <c:pt idx="29">
                  <c:v>29.5</c:v>
                </c:pt>
                <c:pt idx="30">
                  <c:v>30.5</c:v>
                </c:pt>
                <c:pt idx="31">
                  <c:v>31.5</c:v>
                </c:pt>
                <c:pt idx="32">
                  <c:v>32.5</c:v>
                </c:pt>
                <c:pt idx="33">
                  <c:v>33.5</c:v>
                </c:pt>
                <c:pt idx="34">
                  <c:v>34.5</c:v>
                </c:pt>
                <c:pt idx="35">
                  <c:v>35.5</c:v>
                </c:pt>
                <c:pt idx="36">
                  <c:v>36.5</c:v>
                </c:pt>
                <c:pt idx="37">
                  <c:v>37.5</c:v>
                </c:pt>
                <c:pt idx="38">
                  <c:v>38.5</c:v>
                </c:pt>
                <c:pt idx="39">
                  <c:v>39.5</c:v>
                </c:pt>
                <c:pt idx="40">
                  <c:v>40.5</c:v>
                </c:pt>
                <c:pt idx="41">
                  <c:v>41.5</c:v>
                </c:pt>
                <c:pt idx="42">
                  <c:v>42.5</c:v>
                </c:pt>
                <c:pt idx="43">
                  <c:v>43.5</c:v>
                </c:pt>
                <c:pt idx="44">
                  <c:v>44.5</c:v>
                </c:pt>
                <c:pt idx="45">
                  <c:v>45.5</c:v>
                </c:pt>
                <c:pt idx="46">
                  <c:v>46.5</c:v>
                </c:pt>
                <c:pt idx="47">
                  <c:v>47.5</c:v>
                </c:pt>
                <c:pt idx="48">
                  <c:v>48.5</c:v>
                </c:pt>
                <c:pt idx="49">
                  <c:v>49.5</c:v>
                </c:pt>
                <c:pt idx="50">
                  <c:v>50.5</c:v>
                </c:pt>
                <c:pt idx="51">
                  <c:v>51.5</c:v>
                </c:pt>
                <c:pt idx="52">
                  <c:v>52.5</c:v>
                </c:pt>
                <c:pt idx="53">
                  <c:v>53.5</c:v>
                </c:pt>
                <c:pt idx="54">
                  <c:v>54.5</c:v>
                </c:pt>
                <c:pt idx="55">
                  <c:v>55.5</c:v>
                </c:pt>
                <c:pt idx="56">
                  <c:v>56.5</c:v>
                </c:pt>
                <c:pt idx="57">
                  <c:v>57.5</c:v>
                </c:pt>
                <c:pt idx="58">
                  <c:v>58.5</c:v>
                </c:pt>
                <c:pt idx="59">
                  <c:v>59.5</c:v>
                </c:pt>
                <c:pt idx="60">
                  <c:v>60.5</c:v>
                </c:pt>
                <c:pt idx="61">
                  <c:v>61.5</c:v>
                </c:pt>
                <c:pt idx="62">
                  <c:v>62.5</c:v>
                </c:pt>
                <c:pt idx="63">
                  <c:v>63.5</c:v>
                </c:pt>
                <c:pt idx="64">
                  <c:v>64.5</c:v>
                </c:pt>
                <c:pt idx="65">
                  <c:v>65.5</c:v>
                </c:pt>
                <c:pt idx="66">
                  <c:v>66.5</c:v>
                </c:pt>
                <c:pt idx="67">
                  <c:v>67.5</c:v>
                </c:pt>
                <c:pt idx="68">
                  <c:v>68.5</c:v>
                </c:pt>
                <c:pt idx="69">
                  <c:v>69.5</c:v>
                </c:pt>
                <c:pt idx="70">
                  <c:v>70.5</c:v>
                </c:pt>
                <c:pt idx="71">
                  <c:v>71.5</c:v>
                </c:pt>
                <c:pt idx="72">
                  <c:v>72.5</c:v>
                </c:pt>
                <c:pt idx="73">
                  <c:v>73.5</c:v>
                </c:pt>
                <c:pt idx="74">
                  <c:v>74.5</c:v>
                </c:pt>
                <c:pt idx="75">
                  <c:v>75.5</c:v>
                </c:pt>
                <c:pt idx="76">
                  <c:v>76.5</c:v>
                </c:pt>
                <c:pt idx="77">
                  <c:v>77.5</c:v>
                </c:pt>
                <c:pt idx="78">
                  <c:v>78.5</c:v>
                </c:pt>
                <c:pt idx="79">
                  <c:v>79.5</c:v>
                </c:pt>
                <c:pt idx="80">
                  <c:v>80.5</c:v>
                </c:pt>
                <c:pt idx="81">
                  <c:v>81.5</c:v>
                </c:pt>
                <c:pt idx="82">
                  <c:v>82.5</c:v>
                </c:pt>
                <c:pt idx="83">
                  <c:v>83.5</c:v>
                </c:pt>
                <c:pt idx="84">
                  <c:v>84.5</c:v>
                </c:pt>
                <c:pt idx="85">
                  <c:v>85.5</c:v>
                </c:pt>
                <c:pt idx="86">
                  <c:v>86.5</c:v>
                </c:pt>
                <c:pt idx="87">
                  <c:v>87.5</c:v>
                </c:pt>
                <c:pt idx="88">
                  <c:v>88.5</c:v>
                </c:pt>
                <c:pt idx="89">
                  <c:v>89.5</c:v>
                </c:pt>
                <c:pt idx="90">
                  <c:v>90.5</c:v>
                </c:pt>
                <c:pt idx="91">
                  <c:v>91.5</c:v>
                </c:pt>
                <c:pt idx="92">
                  <c:v>92.5</c:v>
                </c:pt>
                <c:pt idx="93">
                  <c:v>93.5</c:v>
                </c:pt>
                <c:pt idx="94">
                  <c:v>94.5</c:v>
                </c:pt>
                <c:pt idx="95">
                  <c:v>95.5</c:v>
                </c:pt>
                <c:pt idx="96">
                  <c:v>96.5</c:v>
                </c:pt>
                <c:pt idx="97">
                  <c:v>97.5</c:v>
                </c:pt>
                <c:pt idx="98">
                  <c:v>98.5</c:v>
                </c:pt>
                <c:pt idx="99">
                  <c:v>99.5</c:v>
                </c:pt>
                <c:pt idx="100">
                  <c:v>100.5</c:v>
                </c:pt>
                <c:pt idx="101">
                  <c:v>101.5</c:v>
                </c:pt>
                <c:pt idx="102">
                  <c:v>102.5</c:v>
                </c:pt>
                <c:pt idx="103">
                  <c:v>103.5</c:v>
                </c:pt>
                <c:pt idx="104">
                  <c:v>104.5</c:v>
                </c:pt>
                <c:pt idx="105">
                  <c:v>105.5</c:v>
                </c:pt>
                <c:pt idx="106">
                  <c:v>106.5</c:v>
                </c:pt>
                <c:pt idx="107">
                  <c:v>107.5</c:v>
                </c:pt>
                <c:pt idx="108">
                  <c:v>108.5</c:v>
                </c:pt>
                <c:pt idx="109">
                  <c:v>109.5</c:v>
                </c:pt>
                <c:pt idx="110">
                  <c:v>110.5</c:v>
                </c:pt>
                <c:pt idx="111">
                  <c:v>111.5</c:v>
                </c:pt>
                <c:pt idx="112">
                  <c:v>112.5</c:v>
                </c:pt>
                <c:pt idx="113">
                  <c:v>113.5</c:v>
                </c:pt>
                <c:pt idx="114">
                  <c:v>114.5</c:v>
                </c:pt>
                <c:pt idx="115">
                  <c:v>115.5</c:v>
                </c:pt>
                <c:pt idx="116">
                  <c:v>116.5</c:v>
                </c:pt>
                <c:pt idx="117">
                  <c:v>117.5</c:v>
                </c:pt>
                <c:pt idx="118">
                  <c:v>118.5</c:v>
                </c:pt>
                <c:pt idx="119">
                  <c:v>119.5</c:v>
                </c:pt>
              </c:numCache>
            </c:numRef>
          </c:xVal>
          <c:yVal>
            <c:numRef>
              <c:f>Sheet1!$Z$3:$Z$122</c:f>
              <c:numCache>
                <c:formatCode>0.0%</c:formatCode>
                <c:ptCount val="120"/>
                <c:pt idx="0">
                  <c:v>0</c:v>
                </c:pt>
                <c:pt idx="1">
                  <c:v>0</c:v>
                </c:pt>
                <c:pt idx="2">
                  <c:v>1.0007600000000001E-3</c:v>
                </c:pt>
                <c:pt idx="3">
                  <c:v>8.51324E-3</c:v>
                </c:pt>
                <c:pt idx="4">
                  <c:v>3.5494080000000004E-2</c:v>
                </c:pt>
                <c:pt idx="5">
                  <c:v>3.7104859999999996E-2</c:v>
                </c:pt>
                <c:pt idx="6">
                  <c:v>7.2213029999999997E-2</c:v>
                </c:pt>
                <c:pt idx="7">
                  <c:v>6.1630149999999995E-2</c:v>
                </c:pt>
                <c:pt idx="8">
                  <c:v>7.5081429999999991E-2</c:v>
                </c:pt>
                <c:pt idx="9">
                  <c:v>5.4145690000000003E-2</c:v>
                </c:pt>
                <c:pt idx="10">
                  <c:v>4.9230219999999998E-2</c:v>
                </c:pt>
                <c:pt idx="11">
                  <c:v>7.0300080000000001E-2</c:v>
                </c:pt>
                <c:pt idx="12">
                  <c:v>7.0393230000000001E-2</c:v>
                </c:pt>
                <c:pt idx="13">
                  <c:v>4.4490679999999998E-2</c:v>
                </c:pt>
                <c:pt idx="14">
                  <c:v>4.148193E-2</c:v>
                </c:pt>
                <c:pt idx="15">
                  <c:v>3.9648180000000005E-2</c:v>
                </c:pt>
                <c:pt idx="16">
                  <c:v>4.9286299999999998E-2</c:v>
                </c:pt>
                <c:pt idx="17">
                  <c:v>2.6431680000000003E-2</c:v>
                </c:pt>
                <c:pt idx="18">
                  <c:v>2.2330019999999999E-2</c:v>
                </c:pt>
                <c:pt idx="19">
                  <c:v>2.2617479999999999E-2</c:v>
                </c:pt>
                <c:pt idx="20">
                  <c:v>2.1166819999999999E-2</c:v>
                </c:pt>
                <c:pt idx="21">
                  <c:v>1.921405E-2</c:v>
                </c:pt>
                <c:pt idx="22">
                  <c:v>2.0583490000000003E-2</c:v>
                </c:pt>
                <c:pt idx="23">
                  <c:v>1.23537E-2</c:v>
                </c:pt>
                <c:pt idx="24">
                  <c:v>1.4814030000000001E-2</c:v>
                </c:pt>
                <c:pt idx="25">
                  <c:v>1.2889600000000001E-2</c:v>
                </c:pt>
                <c:pt idx="26">
                  <c:v>9.95505E-3</c:v>
                </c:pt>
                <c:pt idx="27">
                  <c:v>1.2315130000000001E-2</c:v>
                </c:pt>
                <c:pt idx="28">
                  <c:v>7.7663099999999994E-3</c:v>
                </c:pt>
                <c:pt idx="29">
                  <c:v>8.2992099999999996E-3</c:v>
                </c:pt>
                <c:pt idx="30">
                  <c:v>6.0584599999999999E-3</c:v>
                </c:pt>
                <c:pt idx="31">
                  <c:v>6.4691699999999998E-3</c:v>
                </c:pt>
                <c:pt idx="32">
                  <c:v>5.1067500000000002E-3</c:v>
                </c:pt>
                <c:pt idx="33">
                  <c:v>3.88229E-3</c:v>
                </c:pt>
                <c:pt idx="34">
                  <c:v>3.5293799999999999E-3</c:v>
                </c:pt>
                <c:pt idx="35">
                  <c:v>9.1145299999999992E-3</c:v>
                </c:pt>
                <c:pt idx="36">
                  <c:v>4.1978399999999996E-3</c:v>
                </c:pt>
                <c:pt idx="37">
                  <c:v>3.4983900000000001E-3</c:v>
                </c:pt>
                <c:pt idx="38">
                  <c:v>3.6756299999999996E-3</c:v>
                </c:pt>
                <c:pt idx="39">
                  <c:v>2.7314599999999998E-3</c:v>
                </c:pt>
                <c:pt idx="40">
                  <c:v>2.026E-3</c:v>
                </c:pt>
                <c:pt idx="41">
                  <c:v>1.7724300000000002E-3</c:v>
                </c:pt>
                <c:pt idx="42">
                  <c:v>2.6998600000000001E-3</c:v>
                </c:pt>
                <c:pt idx="43">
                  <c:v>1.94911E-3</c:v>
                </c:pt>
                <c:pt idx="44">
                  <c:v>1.74383E-3</c:v>
                </c:pt>
                <c:pt idx="45">
                  <c:v>1.8362400000000001E-3</c:v>
                </c:pt>
                <c:pt idx="46">
                  <c:v>1.1300699999999999E-3</c:v>
                </c:pt>
                <c:pt idx="47">
                  <c:v>1.7721700000000002E-3</c:v>
                </c:pt>
                <c:pt idx="48">
                  <c:v>1.3658300000000002E-3</c:v>
                </c:pt>
                <c:pt idx="49">
                  <c:v>9.9124999999999994E-4</c:v>
                </c:pt>
                <c:pt idx="50">
                  <c:v>1.58668E-3</c:v>
                </c:pt>
                <c:pt idx="51">
                  <c:v>7.4779999999999996E-4</c:v>
                </c:pt>
                <c:pt idx="52">
                  <c:v>5.9692000000000002E-4</c:v>
                </c:pt>
                <c:pt idx="53">
                  <c:v>9.7969000000000007E-4</c:v>
                </c:pt>
                <c:pt idx="54">
                  <c:v>6.2134000000000006E-4</c:v>
                </c:pt>
                <c:pt idx="55">
                  <c:v>4.3523999999999999E-4</c:v>
                </c:pt>
                <c:pt idx="56">
                  <c:v>4.8225999999999998E-4</c:v>
                </c:pt>
                <c:pt idx="57">
                  <c:v>3.3586E-4</c:v>
                </c:pt>
                <c:pt idx="58">
                  <c:v>1.7902E-4</c:v>
                </c:pt>
                <c:pt idx="59">
                  <c:v>1.8742000000000002E-4</c:v>
                </c:pt>
                <c:pt idx="60">
                  <c:v>5.7264000000000002E-4</c:v>
                </c:pt>
                <c:pt idx="61">
                  <c:v>4.8725E-4</c:v>
                </c:pt>
                <c:pt idx="62">
                  <c:v>5.5004999999999995E-4</c:v>
                </c:pt>
                <c:pt idx="63">
                  <c:v>5.0444999999999993E-4</c:v>
                </c:pt>
                <c:pt idx="64">
                  <c:v>7.3996000000000001E-4</c:v>
                </c:pt>
                <c:pt idx="65">
                  <c:v>4.4359E-4</c:v>
                </c:pt>
                <c:pt idx="66">
                  <c:v>3.7128000000000004E-4</c:v>
                </c:pt>
                <c:pt idx="67">
                  <c:v>4.9697000000000001E-4</c:v>
                </c:pt>
                <c:pt idx="68">
                  <c:v>3.4034000000000001E-4</c:v>
                </c:pt>
                <c:pt idx="69">
                  <c:v>4.8643999999999998E-4</c:v>
                </c:pt>
                <c:pt idx="70">
                  <c:v>3.7280000000000001E-4</c:v>
                </c:pt>
                <c:pt idx="71">
                  <c:v>7.0430000000000002E-5</c:v>
                </c:pt>
                <c:pt idx="72">
                  <c:v>2.8868999999999998E-4</c:v>
                </c:pt>
                <c:pt idx="73">
                  <c:v>1.4646E-4</c:v>
                </c:pt>
                <c:pt idx="74">
                  <c:v>1.3454999999999999E-4</c:v>
                </c:pt>
                <c:pt idx="75">
                  <c:v>1.2310000000000001E-4</c:v>
                </c:pt>
                <c:pt idx="76">
                  <c:v>2.0966E-4</c:v>
                </c:pt>
                <c:pt idx="77">
                  <c:v>2.0344999999999999E-4</c:v>
                </c:pt>
                <c:pt idx="78">
                  <c:v>3.8670000000000001E-5</c:v>
                </c:pt>
                <c:pt idx="79">
                  <c:v>7.7860000000000003E-5</c:v>
                </c:pt>
                <c:pt idx="80">
                  <c:v>3.9589999999999999E-5</c:v>
                </c:pt>
                <c:pt idx="81">
                  <c:v>7.7250000000000007E-5</c:v>
                </c:pt>
                <c:pt idx="82">
                  <c:v>8.1119999999999996E-5</c:v>
                </c:pt>
                <c:pt idx="83">
                  <c:v>2.5749999999999999E-5</c:v>
                </c:pt>
                <c:pt idx="84">
                  <c:v>6.335999999999999E-5</c:v>
                </c:pt>
                <c:pt idx="85">
                  <c:v>2.6813E-4</c:v>
                </c:pt>
                <c:pt idx="86">
                  <c:v>7.4349999999999991E-5</c:v>
                </c:pt>
                <c:pt idx="87">
                  <c:v>2.2900000000000001E-5</c:v>
                </c:pt>
                <c:pt idx="88">
                  <c:v>1.588E-5</c:v>
                </c:pt>
                <c:pt idx="89">
                  <c:v>3.3989999999999998E-5</c:v>
                </c:pt>
                <c:pt idx="90">
                  <c:v>2.565E-5</c:v>
                </c:pt>
                <c:pt idx="91">
                  <c:v>1.2620000000000001E-5</c:v>
                </c:pt>
                <c:pt idx="92">
                  <c:v>8.5499999999999995E-6</c:v>
                </c:pt>
                <c:pt idx="93">
                  <c:v>5.1700000000000003E-5</c:v>
                </c:pt>
                <c:pt idx="94">
                  <c:v>1.3740000000000001E-5</c:v>
                </c:pt>
                <c:pt idx="95">
                  <c:v>4.2700000000000006E-6</c:v>
                </c:pt>
                <c:pt idx="96">
                  <c:v>1.1200000000000001E-6</c:v>
                </c:pt>
                <c:pt idx="97">
                  <c:v>5.6999999999999996E-6</c:v>
                </c:pt>
                <c:pt idx="98">
                  <c:v>0</c:v>
                </c:pt>
                <c:pt idx="99">
                  <c:v>0</c:v>
                </c:pt>
                <c:pt idx="100">
                  <c:v>3.36E-6</c:v>
                </c:pt>
                <c:pt idx="101">
                  <c:v>1.6339999999999999E-5</c:v>
                </c:pt>
                <c:pt idx="102">
                  <c:v>3.1E-7</c:v>
                </c:pt>
                <c:pt idx="103">
                  <c:v>1.9300000000000002E-6</c:v>
                </c:pt>
                <c:pt idx="104">
                  <c:v>9.5699999999999999E-6</c:v>
                </c:pt>
                <c:pt idx="105">
                  <c:v>1.4350000000000002E-5</c:v>
                </c:pt>
                <c:pt idx="106">
                  <c:v>1.6540000000000001E-5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D1B-4887-8553-4BEB960596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179608"/>
        <c:axId val="178176184"/>
      </c:scatterChart>
      <c:valAx>
        <c:axId val="178179608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Travel Time (min)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176184"/>
        <c:crosses val="autoZero"/>
        <c:crossBetween val="midCat"/>
      </c:valAx>
      <c:valAx>
        <c:axId val="1781761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1796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058245844269453"/>
          <c:y val="0.20688575386410032"/>
          <c:w val="0.19052865266841645"/>
          <c:h val="0.1927099737532808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22FF9-B96C-4C77-8935-EBE11DC28C87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CB1B7-45FC-42A2-AB4D-0737BC4B4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36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lnSpc>
                <a:spcPct val="100000"/>
              </a:lnSpc>
              <a:spcBef>
                <a:spcPct val="0"/>
              </a:spcBef>
              <a:buFontTx/>
              <a:buNone/>
              <a:defRPr sz="1300" smtClean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buFontTx/>
              <a:buNone/>
              <a:defRPr sz="1300" smtClean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329AAA7-4301-46CC-91ED-1B04610E4E60}" type="datetimeFigureOut">
              <a:rPr lang="en-US"/>
              <a:pPr>
                <a:defRPr/>
              </a:pPr>
              <a:t>4/17/2016</a:t>
            </a:fld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lnSpc>
                <a:spcPct val="100000"/>
              </a:lnSpc>
              <a:spcBef>
                <a:spcPct val="0"/>
              </a:spcBef>
              <a:buFontTx/>
              <a:buNone/>
              <a:defRPr sz="1300" smtClean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buFontTx/>
              <a:buNone/>
              <a:defRPr sz="1300" smtClean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F12E4A9-F7F2-419B-8FEE-3E99A5E23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12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method</a:t>
            </a:r>
            <a:r>
              <a:rPr lang="en-US" baseline="0" dirty="0"/>
              <a:t> developed to save pre-calculated skim to save model running time?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12E4A9-F7F2-419B-8FEE-3E99A5E2357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47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>
                <a:solidFill>
                  <a:schemeClr val="tx1"/>
                </a:solidFill>
              </a:rPr>
              <a:t>The 620-zone OD table is</a:t>
            </a:r>
            <a:r>
              <a:rPr lang="en-US" sz="1200" b="0" baseline="0" dirty="0">
                <a:solidFill>
                  <a:schemeClr val="tx1"/>
                </a:solidFill>
              </a:rPr>
              <a:t> refined </a:t>
            </a:r>
            <a:r>
              <a:rPr lang="en-US" sz="1200" b="0" dirty="0">
                <a:solidFill>
                  <a:schemeClr val="tx1"/>
                </a:solidFill>
              </a:rPr>
              <a:t>based on census household &amp; employment (LEHD) data.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12E4A9-F7F2-419B-8FEE-3E99A5E2357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63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651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431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3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63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1EFE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531" y="6283190"/>
            <a:ext cx="1193616" cy="379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44" y="6215376"/>
            <a:ext cx="1080700" cy="5151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Jayalakshmi.balaji@ky.gov" TargetMode="External"/><Relationship Id="rId2" Type="http://schemas.openxmlformats.org/officeDocument/2006/relationships/hyperlink" Target="mailto:Scott.Thomson@ky.gov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jhan@Corradino.com" TargetMode="External"/><Relationship Id="rId4" Type="http://schemas.openxmlformats.org/officeDocument/2006/relationships/hyperlink" Target="mailto:kkaltenbach@Corradino.com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Jayalakshmi.balaji@ky.gov" TargetMode="External"/><Relationship Id="rId2" Type="http://schemas.openxmlformats.org/officeDocument/2006/relationships/hyperlink" Target="mailto:Scott.Thomson@ky.gov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jhan@Corradino.com" TargetMode="External"/><Relationship Id="rId4" Type="http://schemas.openxmlformats.org/officeDocument/2006/relationships/hyperlink" Target="mailto:kkaltenbach@Corradino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1083788" y="771874"/>
            <a:ext cx="712727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Enhancements and Standardization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 to KYTC Regional Models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3029820" y="3847750"/>
            <a:ext cx="3235181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b="1" dirty="0">
                <a:solidFill>
                  <a:srgbClr val="003399"/>
                </a:solidFill>
                <a:latin typeface="Futuri Black" pitchFamily="2" charset="0"/>
                <a:ea typeface="Batang" pitchFamily="18" charset="-127"/>
                <a:cs typeface="Times New Roman" pitchFamily="18" charset="0"/>
              </a:rPr>
              <a:t>Presented by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003399"/>
                </a:solidFill>
                <a:latin typeface="Futuri Black" pitchFamily="2" charset="0"/>
                <a:ea typeface="Batang" pitchFamily="18" charset="-127"/>
                <a:cs typeface="Times New Roman" pitchFamily="18" charset="0"/>
              </a:rPr>
              <a:t>The Corradino Group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118" y="6223518"/>
            <a:ext cx="1450029" cy="488115"/>
          </a:xfrm>
          <a:prstGeom prst="rect">
            <a:avLst/>
          </a:prstGeom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139354" y="2500269"/>
            <a:ext cx="5016117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b="1" dirty="0">
                <a:solidFill>
                  <a:srgbClr val="003399"/>
                </a:solidFill>
                <a:latin typeface="Futuri Black" pitchFamily="2" charset="0"/>
                <a:ea typeface="Batang" pitchFamily="18" charset="-127"/>
                <a:cs typeface="Times New Roman" pitchFamily="18" charset="0"/>
              </a:rPr>
              <a:t>Presented to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003399"/>
                </a:solidFill>
                <a:latin typeface="Futuri Black" pitchFamily="2" charset="0"/>
                <a:ea typeface="Batang" pitchFamily="18" charset="-127"/>
                <a:cs typeface="Times New Roman" pitchFamily="18" charset="0"/>
              </a:rPr>
              <a:t>The Kentucky Model Users Group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777622" y="5429399"/>
            <a:ext cx="17395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003399"/>
                </a:solidFill>
                <a:latin typeface="Futuri Black" pitchFamily="2" charset="0"/>
                <a:ea typeface="Batang" pitchFamily="18" charset="-127"/>
                <a:cs typeface="Times New Roman" pitchFamily="18" charset="0"/>
              </a:rPr>
              <a:t>Frankfort, KY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003399"/>
                </a:solidFill>
                <a:latin typeface="Futuri Black" pitchFamily="2" charset="0"/>
                <a:ea typeface="Batang" pitchFamily="18" charset="-127"/>
                <a:cs typeface="Times New Roman" pitchFamily="18" charset="0"/>
              </a:rPr>
              <a:t>April 18,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5" y="6087889"/>
            <a:ext cx="1484733" cy="707723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005543" y="542234"/>
            <a:ext cx="52838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Regional Model – Network</a:t>
            </a:r>
            <a:endParaRPr lang="en-US" sz="3200" dirty="0">
              <a:solidFill>
                <a:schemeClr val="accent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953" y="1354850"/>
            <a:ext cx="5086998" cy="45837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03059" y="6229988"/>
            <a:ext cx="3580487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2000" b="1" dirty="0">
                <a:solidFill>
                  <a:srgbClr val="003399"/>
                </a:solidFill>
              </a:rPr>
              <a:t>Networks include all Roads</a:t>
            </a:r>
          </a:p>
        </p:txBody>
      </p:sp>
    </p:spTree>
    <p:extLst>
      <p:ext uri="{BB962C8B-B14F-4D97-AF65-F5344CB8AC3E}">
        <p14:creationId xmlns:p14="http://schemas.microsoft.com/office/powerpoint/2010/main" val="3597440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848598" y="386959"/>
            <a:ext cx="55114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Regional Model – Networks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6344" y="1035169"/>
            <a:ext cx="8695951" cy="51090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Based on KYTC’s Highway Information System (HIS) and roadway layers from other states.  KY HIS field names retained as possible. 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Ultimate goal is for </a:t>
            </a:r>
            <a:r>
              <a:rPr lang="en-US" sz="2000" b="1" dirty="0">
                <a:solidFill>
                  <a:srgbClr val="FF0000"/>
                </a:solidFill>
              </a:rPr>
              <a:t>All</a:t>
            </a:r>
            <a:r>
              <a:rPr lang="en-US" sz="2000" b="1" dirty="0">
                <a:solidFill>
                  <a:srgbClr val="003399"/>
                </a:solidFill>
              </a:rPr>
              <a:t> roads to have minimal model attributes for a successful model run. (</a:t>
            </a:r>
            <a:r>
              <a:rPr lang="en-US" sz="2000" b="1" dirty="0">
                <a:solidFill>
                  <a:srgbClr val="FF0000"/>
                </a:solidFill>
              </a:rPr>
              <a:t>when </a:t>
            </a:r>
            <a:r>
              <a:rPr lang="en-US" sz="2000" b="1" dirty="0" err="1">
                <a:solidFill>
                  <a:srgbClr val="FF0000"/>
                </a:solidFill>
              </a:rPr>
              <a:t>In_Network</a:t>
            </a:r>
            <a:r>
              <a:rPr lang="en-US" sz="2000" b="1" dirty="0">
                <a:solidFill>
                  <a:srgbClr val="FF0000"/>
                </a:solidFill>
              </a:rPr>
              <a:t>&gt;0</a:t>
            </a:r>
            <a:r>
              <a:rPr lang="en-US" sz="2000" b="1" dirty="0">
                <a:solidFill>
                  <a:srgbClr val="003399"/>
                </a:solidFill>
              </a:rPr>
              <a:t>) </a:t>
            </a:r>
          </a:p>
          <a:p>
            <a:pPr marL="1257300" lvl="2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Inactive: </a:t>
            </a:r>
            <a:r>
              <a:rPr lang="en-US" sz="1600" b="1" dirty="0" err="1">
                <a:solidFill>
                  <a:srgbClr val="003399"/>
                </a:solidFill>
              </a:rPr>
              <a:t>In_Network</a:t>
            </a:r>
            <a:r>
              <a:rPr lang="en-US" sz="1600" b="1" dirty="0">
                <a:solidFill>
                  <a:srgbClr val="003399"/>
                </a:solidFill>
              </a:rPr>
              <a:t> = null or 0 (not included for skimming &amp; assignment)</a:t>
            </a:r>
          </a:p>
          <a:p>
            <a:pPr marL="1257300" lvl="2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Active for auto &amp; truck: </a:t>
            </a:r>
            <a:r>
              <a:rPr lang="en-US" sz="1600" b="1" dirty="0" err="1">
                <a:solidFill>
                  <a:srgbClr val="003399"/>
                </a:solidFill>
              </a:rPr>
              <a:t>In_Network</a:t>
            </a:r>
            <a:r>
              <a:rPr lang="en-US" sz="1600" b="1" dirty="0">
                <a:solidFill>
                  <a:srgbClr val="003399"/>
                </a:solidFill>
              </a:rPr>
              <a:t> = 1</a:t>
            </a:r>
          </a:p>
          <a:p>
            <a:pPr marL="1257300" lvl="2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Active for </a:t>
            </a:r>
            <a:r>
              <a:rPr lang="en-US" sz="1600" b="1" dirty="0">
                <a:solidFill>
                  <a:srgbClr val="FF0000"/>
                </a:solidFill>
              </a:rPr>
              <a:t>auto only</a:t>
            </a:r>
            <a:r>
              <a:rPr lang="en-US" sz="1600" b="1" dirty="0">
                <a:solidFill>
                  <a:srgbClr val="003399"/>
                </a:solidFill>
              </a:rPr>
              <a:t>: </a:t>
            </a:r>
            <a:r>
              <a:rPr lang="en-US" sz="1600" b="1" dirty="0" err="1">
                <a:solidFill>
                  <a:srgbClr val="003399"/>
                </a:solidFill>
              </a:rPr>
              <a:t>In_Network</a:t>
            </a:r>
            <a:r>
              <a:rPr lang="en-US" sz="1600" b="1" dirty="0">
                <a:solidFill>
                  <a:srgbClr val="003399"/>
                </a:solidFill>
              </a:rPr>
              <a:t> = 2</a:t>
            </a:r>
          </a:p>
          <a:p>
            <a:pPr marL="1257300" lvl="2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Active for </a:t>
            </a:r>
            <a:r>
              <a:rPr lang="en-US" sz="1600" b="1" dirty="0">
                <a:solidFill>
                  <a:srgbClr val="FF0000"/>
                </a:solidFill>
              </a:rPr>
              <a:t>truck only</a:t>
            </a:r>
            <a:r>
              <a:rPr lang="en-US" sz="1600" b="1" dirty="0">
                <a:solidFill>
                  <a:srgbClr val="003399"/>
                </a:solidFill>
              </a:rPr>
              <a:t>: </a:t>
            </a:r>
            <a:r>
              <a:rPr lang="en-US" sz="1600" b="1" dirty="0" err="1">
                <a:solidFill>
                  <a:srgbClr val="003399"/>
                </a:solidFill>
              </a:rPr>
              <a:t>In_Network</a:t>
            </a:r>
            <a:r>
              <a:rPr lang="en-US" sz="1600" b="1" dirty="0">
                <a:solidFill>
                  <a:srgbClr val="003399"/>
                </a:solidFill>
              </a:rPr>
              <a:t> = 3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Active links include all roads with FC = Minor Collector or above and key local roads.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Free-flow Speed &amp; Hourly Capacity based on HCM 2010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rgbClr val="FF0000"/>
                </a:solidFill>
              </a:rPr>
              <a:t>Speed_Override</a:t>
            </a:r>
            <a:r>
              <a:rPr lang="en-US" sz="2000" b="1" dirty="0">
                <a:solidFill>
                  <a:srgbClr val="003399"/>
                </a:solidFill>
              </a:rPr>
              <a:t> and Directional </a:t>
            </a:r>
            <a:r>
              <a:rPr lang="en-US" sz="2000" b="1" dirty="0" err="1">
                <a:solidFill>
                  <a:srgbClr val="FF0000"/>
                </a:solidFill>
              </a:rPr>
              <a:t>HrlyCap_Override</a:t>
            </a:r>
            <a:r>
              <a:rPr lang="en-US" sz="2000" b="1" dirty="0">
                <a:solidFill>
                  <a:srgbClr val="003399"/>
                </a:solidFill>
              </a:rPr>
              <a:t> fields.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n-US" sz="20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204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438450" y="542234"/>
            <a:ext cx="44180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Regional Truck Model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5905" y="1297792"/>
            <a:ext cx="8238928" cy="11387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2000" b="1" dirty="0">
                <a:solidFill>
                  <a:srgbClr val="003399"/>
                </a:solidFill>
              </a:rPr>
              <a:t>Regional Truck Model Components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3399"/>
                </a:solidFill>
              </a:rPr>
              <a:t>Single-unit truck (SU truck, FHWA class 4-7)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3399"/>
                </a:solidFill>
              </a:rPr>
              <a:t>Freight combination truck (COMB truck, FHWA class 8-13)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5905" y="3150023"/>
            <a:ext cx="8238928" cy="20928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lvl="1"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2000" b="1" dirty="0">
                <a:solidFill>
                  <a:srgbClr val="003399"/>
                </a:solidFill>
              </a:rPr>
              <a:t>FHWA class 3 </a:t>
            </a:r>
            <a:r>
              <a:rPr lang="en-US" sz="1600" b="1" dirty="0">
                <a:solidFill>
                  <a:srgbClr val="003399"/>
                </a:solidFill>
              </a:rPr>
              <a:t>(4-tire truck, e.g., pickups &amp; vans) are </a:t>
            </a:r>
            <a:r>
              <a:rPr lang="en-US" sz="1600" b="1" dirty="0">
                <a:solidFill>
                  <a:srgbClr val="FF0000"/>
                </a:solidFill>
              </a:rPr>
              <a:t>merged into auto trips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endParaRPr lang="en-US" sz="2000" b="1" dirty="0">
              <a:solidFill>
                <a:srgbClr val="003399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endParaRPr lang="en-US" sz="2000" b="1" dirty="0">
              <a:solidFill>
                <a:srgbClr val="003399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2000" b="1" dirty="0">
                <a:solidFill>
                  <a:srgbClr val="003399"/>
                </a:solidFill>
              </a:rPr>
              <a:t>For KYTC’s early review, truck models are developed first as soon as the model’s TAZ /Network data is ready.</a:t>
            </a:r>
          </a:p>
        </p:txBody>
      </p:sp>
    </p:spTree>
    <p:extLst>
      <p:ext uri="{BB962C8B-B14F-4D97-AF65-F5344CB8AC3E}">
        <p14:creationId xmlns:p14="http://schemas.microsoft.com/office/powerpoint/2010/main" val="1905389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916114" y="542234"/>
            <a:ext cx="74626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Regional Truck Model – Time of Day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5905" y="1297792"/>
            <a:ext cx="8230125" cy="34470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Truck Time-of-Day (TOD) Factors</a:t>
            </a:r>
          </a:p>
          <a:p>
            <a:pPr marL="1257300" lvl="2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Initially from KYTC’s SU &amp; COMB truck counts</a:t>
            </a:r>
          </a:p>
          <a:p>
            <a:pPr marL="1257300" lvl="2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Rates are adjusted to balance time periods to counts</a:t>
            </a:r>
          </a:p>
          <a:p>
            <a:pPr marL="1257300" lvl="2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Values are stored in the </a:t>
            </a:r>
            <a:r>
              <a:rPr lang="en-US" sz="2000" b="1" dirty="0" err="1">
                <a:solidFill>
                  <a:srgbClr val="FF0000"/>
                </a:solidFill>
              </a:rPr>
              <a:t>TOD.bin</a:t>
            </a:r>
            <a:r>
              <a:rPr lang="en-US" sz="1600" b="1" dirty="0">
                <a:solidFill>
                  <a:srgbClr val="003399"/>
                </a:solidFill>
              </a:rPr>
              <a:t> file</a:t>
            </a:r>
          </a:p>
          <a:p>
            <a:pPr lvl="2" eaLnBrk="0" hangingPunct="0">
              <a:lnSpc>
                <a:spcPct val="100000"/>
              </a:lnSpc>
              <a:spcBef>
                <a:spcPct val="50000"/>
              </a:spcBef>
              <a:buNone/>
            </a:pPr>
            <a:endParaRPr lang="en-US" sz="1600" b="1" dirty="0">
              <a:solidFill>
                <a:srgbClr val="003399"/>
              </a:solidFill>
            </a:endParaRPr>
          </a:p>
          <a:p>
            <a:pPr lvl="2" eaLnBrk="0" hangingPunct="0">
              <a:lnSpc>
                <a:spcPct val="100000"/>
              </a:lnSpc>
              <a:spcBef>
                <a:spcPct val="50000"/>
              </a:spcBef>
              <a:buNone/>
            </a:pPr>
            <a:endParaRPr lang="en-US" sz="1600" b="1" dirty="0">
              <a:solidFill>
                <a:srgbClr val="003399"/>
              </a:solidFill>
            </a:endParaRPr>
          </a:p>
          <a:p>
            <a:pPr lvl="2" eaLnBrk="0" hangingPunct="0">
              <a:lnSpc>
                <a:spcPct val="100000"/>
              </a:lnSpc>
              <a:spcBef>
                <a:spcPct val="50000"/>
              </a:spcBef>
              <a:buNone/>
            </a:pPr>
            <a:endParaRPr lang="en-US" sz="1600" b="1" dirty="0">
              <a:solidFill>
                <a:srgbClr val="003399"/>
              </a:solidFill>
            </a:endParaRPr>
          </a:p>
          <a:p>
            <a:pPr lvl="2" eaLnBrk="0" hangingPunct="0">
              <a:lnSpc>
                <a:spcPct val="100000"/>
              </a:lnSpc>
              <a:spcBef>
                <a:spcPct val="50000"/>
              </a:spcBef>
              <a:buNone/>
            </a:pPr>
            <a:endParaRPr lang="en-US" sz="1600" b="1" dirty="0">
              <a:solidFill>
                <a:srgbClr val="003399"/>
              </a:solidFill>
            </a:endParaRPr>
          </a:p>
          <a:p>
            <a:pPr lvl="2"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1600" b="1" dirty="0">
                <a:solidFill>
                  <a:srgbClr val="003399"/>
                </a:solidFill>
              </a:rPr>
              <a:t> </a:t>
            </a:r>
            <a:endParaRPr lang="en-US" sz="2000" b="1" dirty="0">
              <a:solidFill>
                <a:srgbClr val="003399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898240"/>
              </p:ext>
            </p:extLst>
          </p:nvPr>
        </p:nvGraphicFramePr>
        <p:xfrm>
          <a:off x="1047626" y="3301785"/>
          <a:ext cx="6806682" cy="2349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3224">
                  <a:extLst>
                    <a:ext uri="{9D8B030D-6E8A-4147-A177-3AD203B41FA5}">
                      <a16:colId xmlns:a16="http://schemas.microsoft.com/office/drawing/2014/main" val="3105591817"/>
                    </a:ext>
                  </a:extLst>
                </a:gridCol>
                <a:gridCol w="1070577">
                  <a:extLst>
                    <a:ext uri="{9D8B030D-6E8A-4147-A177-3AD203B41FA5}">
                      <a16:colId xmlns:a16="http://schemas.microsoft.com/office/drawing/2014/main" val="2204654865"/>
                    </a:ext>
                  </a:extLst>
                </a:gridCol>
                <a:gridCol w="1143572">
                  <a:extLst>
                    <a:ext uri="{9D8B030D-6E8A-4147-A177-3AD203B41FA5}">
                      <a16:colId xmlns:a16="http://schemas.microsoft.com/office/drawing/2014/main" val="3566267633"/>
                    </a:ext>
                  </a:extLst>
                </a:gridCol>
                <a:gridCol w="1155737">
                  <a:extLst>
                    <a:ext uri="{9D8B030D-6E8A-4147-A177-3AD203B41FA5}">
                      <a16:colId xmlns:a16="http://schemas.microsoft.com/office/drawing/2014/main" val="1128964818"/>
                    </a:ext>
                  </a:extLst>
                </a:gridCol>
                <a:gridCol w="1143572">
                  <a:extLst>
                    <a:ext uri="{9D8B030D-6E8A-4147-A177-3AD203B41FA5}">
                      <a16:colId xmlns:a16="http://schemas.microsoft.com/office/drawing/2014/main" val="3863315490"/>
                    </a:ext>
                  </a:extLst>
                </a:gridCol>
              </a:tblGrid>
              <a:tr h="33514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Truck Type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TOD Factor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974196"/>
                  </a:ext>
                </a:extLst>
              </a:tr>
              <a:tr h="3351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AM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MD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PM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NT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102954"/>
                  </a:ext>
                </a:extLst>
              </a:tr>
              <a:tr h="338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Internal Light (add to autos)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0.1851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0.4160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0.2019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0.1970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51949614"/>
                  </a:ext>
                </a:extLst>
              </a:tr>
              <a:tr h="3351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Internal SU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0.1851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0.4160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0.2019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0.1970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90744622"/>
                  </a:ext>
                </a:extLst>
              </a:tr>
              <a:tr h="3351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Internal Comb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0.1436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0.3918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0.1914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0.2732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60372771"/>
                  </a:ext>
                </a:extLst>
              </a:tr>
              <a:tr h="3351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EI_SU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0.1851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0.4160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0.2019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0.1970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81317508"/>
                  </a:ext>
                </a:extLst>
              </a:tr>
              <a:tr h="3351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EI_Comb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0.1436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0.3918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0.1914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0.2732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12855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393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42578" y="292068"/>
            <a:ext cx="74532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Regional Truck Model – Assignment</a:t>
            </a:r>
            <a:endParaRPr lang="en-US" sz="3200" dirty="0">
              <a:solidFill>
                <a:schemeClr val="accent6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517276"/>
              </p:ext>
            </p:extLst>
          </p:nvPr>
        </p:nvGraphicFramePr>
        <p:xfrm>
          <a:off x="255348" y="1150477"/>
          <a:ext cx="4064725" cy="963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4244">
                  <a:extLst>
                    <a:ext uri="{9D8B030D-6E8A-4147-A177-3AD203B41FA5}">
                      <a16:colId xmlns:a16="http://schemas.microsoft.com/office/drawing/2014/main" val="300500118"/>
                    </a:ext>
                  </a:extLst>
                </a:gridCol>
                <a:gridCol w="690271">
                  <a:extLst>
                    <a:ext uri="{9D8B030D-6E8A-4147-A177-3AD203B41FA5}">
                      <a16:colId xmlns:a16="http://schemas.microsoft.com/office/drawing/2014/main" val="2755718023"/>
                    </a:ext>
                  </a:extLst>
                </a:gridCol>
                <a:gridCol w="653337">
                  <a:extLst>
                    <a:ext uri="{9D8B030D-6E8A-4147-A177-3AD203B41FA5}">
                      <a16:colId xmlns:a16="http://schemas.microsoft.com/office/drawing/2014/main" val="2228556989"/>
                    </a:ext>
                  </a:extLst>
                </a:gridCol>
                <a:gridCol w="699796">
                  <a:extLst>
                    <a:ext uri="{9D8B030D-6E8A-4147-A177-3AD203B41FA5}">
                      <a16:colId xmlns:a16="http://schemas.microsoft.com/office/drawing/2014/main" val="4166155360"/>
                    </a:ext>
                  </a:extLst>
                </a:gridCol>
                <a:gridCol w="877077">
                  <a:extLst>
                    <a:ext uri="{9D8B030D-6E8A-4147-A177-3AD203B41FA5}">
                      <a16:colId xmlns:a16="http://schemas.microsoft.com/office/drawing/2014/main" val="2400381444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Volume Group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Flow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Count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% RMSE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Flow/Count Ratio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94105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0 - 2,000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167,891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159,756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50.9%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1.051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5158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2,000 - 5,000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8,741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9,148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16.0%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0.956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99675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Total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176,632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168,904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49.2%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1.046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61047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837020"/>
              </p:ext>
            </p:extLst>
          </p:nvPr>
        </p:nvGraphicFramePr>
        <p:xfrm>
          <a:off x="255348" y="2465567"/>
          <a:ext cx="4074056" cy="1927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2905">
                  <a:extLst>
                    <a:ext uri="{9D8B030D-6E8A-4147-A177-3AD203B41FA5}">
                      <a16:colId xmlns:a16="http://schemas.microsoft.com/office/drawing/2014/main" val="388271383"/>
                    </a:ext>
                  </a:extLst>
                </a:gridCol>
                <a:gridCol w="662474">
                  <a:extLst>
                    <a:ext uri="{9D8B030D-6E8A-4147-A177-3AD203B41FA5}">
                      <a16:colId xmlns:a16="http://schemas.microsoft.com/office/drawing/2014/main" val="885789657"/>
                    </a:ext>
                  </a:extLst>
                </a:gridCol>
                <a:gridCol w="662473">
                  <a:extLst>
                    <a:ext uri="{9D8B030D-6E8A-4147-A177-3AD203B41FA5}">
                      <a16:colId xmlns:a16="http://schemas.microsoft.com/office/drawing/2014/main" val="2535839530"/>
                    </a:ext>
                  </a:extLst>
                </a:gridCol>
                <a:gridCol w="709127">
                  <a:extLst>
                    <a:ext uri="{9D8B030D-6E8A-4147-A177-3AD203B41FA5}">
                      <a16:colId xmlns:a16="http://schemas.microsoft.com/office/drawing/2014/main" val="1133057798"/>
                    </a:ext>
                  </a:extLst>
                </a:gridCol>
                <a:gridCol w="877077">
                  <a:extLst>
                    <a:ext uri="{9D8B030D-6E8A-4147-A177-3AD203B41FA5}">
                      <a16:colId xmlns:a16="http://schemas.microsoft.com/office/drawing/2014/main" val="529755193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Functional Class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Flow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Count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% RMSE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Flow/Count Ratio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8095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Interstate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27,254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30,532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14.4%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0.893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06694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Other Frwy/</a:t>
                      </a:r>
                      <a:r>
                        <a:rPr lang="en-US" sz="1100" dirty="0" err="1">
                          <a:effectLst/>
                        </a:rPr>
                        <a:t>Expwy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1,005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1,203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28.4%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99555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Principal Arterial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72,107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71,415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38.6%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97344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Minor Arterial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41,619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36,896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56.3%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1.128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95883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Major Collector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32,942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27,809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89.3%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1.185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42477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Minor Collector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1,277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883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120.2%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1.446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21347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Total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176,632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168,904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49.2%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1.046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4413025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30634"/>
              </p:ext>
            </p:extLst>
          </p:nvPr>
        </p:nvGraphicFramePr>
        <p:xfrm>
          <a:off x="4827348" y="1138743"/>
          <a:ext cx="4074056" cy="1156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2905">
                  <a:extLst>
                    <a:ext uri="{9D8B030D-6E8A-4147-A177-3AD203B41FA5}">
                      <a16:colId xmlns:a16="http://schemas.microsoft.com/office/drawing/2014/main" val="1454163949"/>
                    </a:ext>
                  </a:extLst>
                </a:gridCol>
                <a:gridCol w="671610">
                  <a:extLst>
                    <a:ext uri="{9D8B030D-6E8A-4147-A177-3AD203B41FA5}">
                      <a16:colId xmlns:a16="http://schemas.microsoft.com/office/drawing/2014/main" val="4165818558"/>
                    </a:ext>
                  </a:extLst>
                </a:gridCol>
                <a:gridCol w="662668">
                  <a:extLst>
                    <a:ext uri="{9D8B030D-6E8A-4147-A177-3AD203B41FA5}">
                      <a16:colId xmlns:a16="http://schemas.microsoft.com/office/drawing/2014/main" val="3700443283"/>
                    </a:ext>
                  </a:extLst>
                </a:gridCol>
                <a:gridCol w="709126">
                  <a:extLst>
                    <a:ext uri="{9D8B030D-6E8A-4147-A177-3AD203B41FA5}">
                      <a16:colId xmlns:a16="http://schemas.microsoft.com/office/drawing/2014/main" val="2611592786"/>
                    </a:ext>
                  </a:extLst>
                </a:gridCol>
                <a:gridCol w="867747">
                  <a:extLst>
                    <a:ext uri="{9D8B030D-6E8A-4147-A177-3AD203B41FA5}">
                      <a16:colId xmlns:a16="http://schemas.microsoft.com/office/drawing/2014/main" val="2514314697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Area Type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Flow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Count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% RMSE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Flow/Count Ratio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38123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Rural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98,719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99,279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42.6%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0.994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78453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Town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64,434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59,419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48.5%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1.084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44549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Second City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13,479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10,206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66.0%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1.321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10547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Total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176,632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168,904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49.2%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1.046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488821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646869"/>
              </p:ext>
            </p:extLst>
          </p:nvPr>
        </p:nvGraphicFramePr>
        <p:xfrm>
          <a:off x="4827348" y="2658353"/>
          <a:ext cx="4074056" cy="2699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2905">
                  <a:extLst>
                    <a:ext uri="{9D8B030D-6E8A-4147-A177-3AD203B41FA5}">
                      <a16:colId xmlns:a16="http://schemas.microsoft.com/office/drawing/2014/main" val="3760108205"/>
                    </a:ext>
                  </a:extLst>
                </a:gridCol>
                <a:gridCol w="671610">
                  <a:extLst>
                    <a:ext uri="{9D8B030D-6E8A-4147-A177-3AD203B41FA5}">
                      <a16:colId xmlns:a16="http://schemas.microsoft.com/office/drawing/2014/main" val="3716511172"/>
                    </a:ext>
                  </a:extLst>
                </a:gridCol>
                <a:gridCol w="662668">
                  <a:extLst>
                    <a:ext uri="{9D8B030D-6E8A-4147-A177-3AD203B41FA5}">
                      <a16:colId xmlns:a16="http://schemas.microsoft.com/office/drawing/2014/main" val="431038686"/>
                    </a:ext>
                  </a:extLst>
                </a:gridCol>
                <a:gridCol w="699796">
                  <a:extLst>
                    <a:ext uri="{9D8B030D-6E8A-4147-A177-3AD203B41FA5}">
                      <a16:colId xmlns:a16="http://schemas.microsoft.com/office/drawing/2014/main" val="1624463962"/>
                    </a:ext>
                  </a:extLst>
                </a:gridCol>
                <a:gridCol w="877077">
                  <a:extLst>
                    <a:ext uri="{9D8B030D-6E8A-4147-A177-3AD203B41FA5}">
                      <a16:colId xmlns:a16="http://schemas.microsoft.com/office/drawing/2014/main" val="2490813839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County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Flow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Count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% RMSE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Flow/Count Ratio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55052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12,658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11,346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33.7%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1.116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08414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Carter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23,035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24,991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31.4%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0.922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02776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Elliott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1,065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51.4%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1.041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03197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Fleming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7,456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8,451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28.8%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0.882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46130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Greenup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26,093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24,541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40.0%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1.063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00564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Lewis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4,686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5,589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60.7%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81768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Mason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17,863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17,533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44.8%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94706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Rowan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16,667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15,482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50.5%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1.077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15279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Adams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11,984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9,050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93.2%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1.324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7656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Brown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14,999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13,715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42.0%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1.094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04430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Scioto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40,030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37,111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55.9%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1.079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70624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Total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176,632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168,904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49.2%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1.046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1881753"/>
                  </a:ext>
                </a:extLst>
              </a:tr>
            </a:tbl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42578" y="4588020"/>
            <a:ext cx="3984169" cy="23698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Global truck attractions are in the </a:t>
            </a:r>
            <a:r>
              <a:rPr lang="en-US" sz="2000" b="1" dirty="0" err="1">
                <a:solidFill>
                  <a:srgbClr val="FF0000"/>
                </a:solidFill>
              </a:rPr>
              <a:t>Arates.bin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file:</a:t>
            </a:r>
          </a:p>
          <a:p>
            <a:pPr marL="742950" lvl="1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/>
                </a:solidFill>
              </a:rPr>
              <a:t>By </a:t>
            </a:r>
            <a:r>
              <a:rPr lang="en-US" sz="1400" b="1" dirty="0">
                <a:solidFill>
                  <a:srgbClr val="FF0000"/>
                </a:solidFill>
              </a:rPr>
              <a:t>MED/HEAVY </a:t>
            </a:r>
            <a:r>
              <a:rPr lang="en-US" sz="1400" b="1" dirty="0">
                <a:solidFill>
                  <a:schemeClr val="tx1"/>
                </a:solidFill>
              </a:rPr>
              <a:t>(SU/COMB)</a:t>
            </a:r>
          </a:p>
          <a:p>
            <a:pPr marL="742950" lvl="1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/>
                </a:solidFill>
              </a:rPr>
              <a:t>By Household &amp; Employment </a:t>
            </a:r>
            <a:r>
              <a:rPr lang="en-US" sz="1400" b="1" dirty="0">
                <a:solidFill>
                  <a:srgbClr val="FF0000"/>
                </a:solidFill>
              </a:rPr>
              <a:t>(Basic/Retail/Service)</a:t>
            </a:r>
          </a:p>
          <a:p>
            <a:pPr marL="742950" lvl="1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FF0000"/>
                </a:solidFill>
              </a:rPr>
              <a:t>Tip: When adjusting rates, focus on County with greatest truck counts</a:t>
            </a:r>
          </a:p>
          <a:p>
            <a:pPr marL="742950" lvl="1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1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573946" y="542234"/>
            <a:ext cx="41470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External Trip factors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5905" y="1297792"/>
            <a:ext cx="4321905" cy="3323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2000" b="1" dirty="0">
                <a:solidFill>
                  <a:srgbClr val="003399"/>
                </a:solidFill>
              </a:rPr>
              <a:t>Final External Trip factors establish E-E/E-I splits &amp; an EE seed trip table by vehicle class (Auto, SU truck, COMB truck) through a sub-area extraction of KYSTM</a:t>
            </a:r>
            <a:r>
              <a:rPr lang="en-US" sz="2000" b="1" dirty="0">
                <a:solidFill>
                  <a:srgbClr val="FF0000"/>
                </a:solidFill>
              </a:rPr>
              <a:t>v10</a:t>
            </a:r>
            <a:r>
              <a:rPr lang="en-US" sz="2000" b="1" dirty="0">
                <a:solidFill>
                  <a:srgbClr val="003399"/>
                </a:solidFill>
              </a:rPr>
              <a:t>. 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2000" b="1" dirty="0">
                <a:solidFill>
                  <a:srgbClr val="003399"/>
                </a:solidFill>
              </a:rPr>
              <a:t>External trip table resides in the </a:t>
            </a:r>
            <a:r>
              <a:rPr lang="en-US" sz="2000" b="1" dirty="0" err="1">
                <a:solidFill>
                  <a:srgbClr val="FF0000"/>
                </a:solidFill>
              </a:rPr>
              <a:t>Externals.bin</a:t>
            </a:r>
            <a:r>
              <a:rPr lang="en-US" sz="2000" b="1" dirty="0">
                <a:solidFill>
                  <a:srgbClr val="003399"/>
                </a:solidFill>
              </a:rPr>
              <a:t> file. E-E seed trip table resides in the </a:t>
            </a:r>
            <a:r>
              <a:rPr lang="en-US" sz="2000" b="1" dirty="0" err="1">
                <a:solidFill>
                  <a:srgbClr val="FF0000"/>
                </a:solidFill>
              </a:rPr>
              <a:t>ee_seed.mtx</a:t>
            </a:r>
            <a:r>
              <a:rPr lang="en-US" sz="2000" b="1" dirty="0">
                <a:solidFill>
                  <a:srgbClr val="003399"/>
                </a:solidFill>
              </a:rPr>
              <a:t> file.</a:t>
            </a:r>
          </a:p>
        </p:txBody>
      </p:sp>
      <p:pic>
        <p:nvPicPr>
          <p:cNvPr id="8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854" y="6307100"/>
            <a:ext cx="11525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29" y="4708722"/>
            <a:ext cx="8791373" cy="144459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810" y="1663353"/>
            <a:ext cx="4322992" cy="23673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478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300366" y="542234"/>
            <a:ext cx="66942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Regional Model – Trip Generation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5904" y="1260468"/>
            <a:ext cx="8808096" cy="1015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1600" b="1" dirty="0">
                <a:solidFill>
                  <a:srgbClr val="003399"/>
                </a:solidFill>
              </a:rPr>
              <a:t>Internal Trip Purpose – </a:t>
            </a:r>
            <a:r>
              <a:rPr lang="en-US" sz="1600" b="1" dirty="0">
                <a:solidFill>
                  <a:srgbClr val="FF0000"/>
                </a:solidFill>
              </a:rPr>
              <a:t>HBW, HBO, NHB, </a:t>
            </a:r>
            <a:r>
              <a:rPr lang="en-US" sz="1600" b="1" dirty="0" err="1">
                <a:solidFill>
                  <a:srgbClr val="FF0000"/>
                </a:solidFill>
              </a:rPr>
              <a:t>HBSch</a:t>
            </a:r>
            <a:r>
              <a:rPr lang="en-US" sz="1600" b="1" dirty="0">
                <a:solidFill>
                  <a:srgbClr val="FF0000"/>
                </a:solidFill>
              </a:rPr>
              <a:t>, HBU, Light truck, SU truck, COMB truck 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1600" b="1" dirty="0">
                <a:solidFill>
                  <a:srgbClr val="003399"/>
                </a:solidFill>
              </a:rPr>
              <a:t>Trip Rates are initially base on existing calibrated models. Final rates are ultimately unique to the region.  Rates are kept in the </a:t>
            </a:r>
            <a:r>
              <a:rPr lang="en-US" sz="2000" b="1" dirty="0" err="1">
                <a:solidFill>
                  <a:srgbClr val="FF0000"/>
                </a:solidFill>
              </a:rPr>
              <a:t>Prates.bin</a:t>
            </a:r>
            <a:r>
              <a:rPr lang="en-US" sz="1600" b="1" dirty="0">
                <a:solidFill>
                  <a:srgbClr val="003399"/>
                </a:solidFill>
              </a:rPr>
              <a:t> file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680927"/>
              </p:ext>
            </p:extLst>
          </p:nvPr>
        </p:nvGraphicFramePr>
        <p:xfrm>
          <a:off x="233265" y="2760066"/>
          <a:ext cx="4469364" cy="3329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3167">
                  <a:extLst>
                    <a:ext uri="{9D8B030D-6E8A-4147-A177-3AD203B41FA5}">
                      <a16:colId xmlns:a16="http://schemas.microsoft.com/office/drawing/2014/main" val="79725548"/>
                    </a:ext>
                  </a:extLst>
                </a:gridCol>
                <a:gridCol w="883167">
                  <a:extLst>
                    <a:ext uri="{9D8B030D-6E8A-4147-A177-3AD203B41FA5}">
                      <a16:colId xmlns:a16="http://schemas.microsoft.com/office/drawing/2014/main" val="3493298622"/>
                    </a:ext>
                  </a:extLst>
                </a:gridCol>
                <a:gridCol w="642305">
                  <a:extLst>
                    <a:ext uri="{9D8B030D-6E8A-4147-A177-3AD203B41FA5}">
                      <a16:colId xmlns:a16="http://schemas.microsoft.com/office/drawing/2014/main" val="3414917252"/>
                    </a:ext>
                  </a:extLst>
                </a:gridCol>
                <a:gridCol w="642305">
                  <a:extLst>
                    <a:ext uri="{9D8B030D-6E8A-4147-A177-3AD203B41FA5}">
                      <a16:colId xmlns:a16="http://schemas.microsoft.com/office/drawing/2014/main" val="3256139466"/>
                    </a:ext>
                  </a:extLst>
                </a:gridCol>
                <a:gridCol w="709210">
                  <a:extLst>
                    <a:ext uri="{9D8B030D-6E8A-4147-A177-3AD203B41FA5}">
                      <a16:colId xmlns:a16="http://schemas.microsoft.com/office/drawing/2014/main" val="633018803"/>
                    </a:ext>
                  </a:extLst>
                </a:gridCol>
                <a:gridCol w="709210">
                  <a:extLst>
                    <a:ext uri="{9D8B030D-6E8A-4147-A177-3AD203B41FA5}">
                      <a16:colId xmlns:a16="http://schemas.microsoft.com/office/drawing/2014/main" val="397865518"/>
                    </a:ext>
                  </a:extLst>
                </a:gridCol>
              </a:tblGrid>
              <a:tr h="1740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Purpose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Vehicle Class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 Worker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 Worker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 Worker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3+ Worker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282754"/>
                  </a:ext>
                </a:extLst>
              </a:tr>
              <a:tr h="174054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HBW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 </a:t>
                      </a:r>
                      <a:r>
                        <a:rPr lang="en-US" sz="1000" dirty="0" err="1">
                          <a:effectLst/>
                        </a:rPr>
                        <a:t>Veh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1.10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2.64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5.61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extLst>
                  <a:ext uri="{0D108BD9-81ED-4DB2-BD59-A6C34878D82A}">
                    <a16:rowId xmlns:a16="http://schemas.microsoft.com/office/drawing/2014/main" val="642876134"/>
                  </a:ext>
                </a:extLst>
              </a:tr>
              <a:tr h="174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 </a:t>
                      </a:r>
                      <a:r>
                        <a:rPr lang="en-US" sz="1000" dirty="0" err="1">
                          <a:effectLst/>
                        </a:rPr>
                        <a:t>Veh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1.10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2.86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5.61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extLst>
                  <a:ext uri="{0D108BD9-81ED-4DB2-BD59-A6C34878D82A}">
                    <a16:rowId xmlns:a16="http://schemas.microsoft.com/office/drawing/2014/main" val="464923619"/>
                  </a:ext>
                </a:extLst>
              </a:tr>
              <a:tr h="174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 </a:t>
                      </a:r>
                      <a:r>
                        <a:rPr lang="en-US" sz="1000" dirty="0" err="1">
                          <a:effectLst/>
                        </a:rPr>
                        <a:t>Veh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1.43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2.86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5.61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extLst>
                  <a:ext uri="{0D108BD9-81ED-4DB2-BD59-A6C34878D82A}">
                    <a16:rowId xmlns:a16="http://schemas.microsoft.com/office/drawing/2014/main" val="3025024845"/>
                  </a:ext>
                </a:extLst>
              </a:tr>
              <a:tr h="174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3+ </a:t>
                      </a:r>
                      <a:r>
                        <a:rPr lang="en-US" sz="1000" dirty="0" err="1">
                          <a:effectLst/>
                        </a:rPr>
                        <a:t>Veh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1.43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2.86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5.61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extLst>
                  <a:ext uri="{0D108BD9-81ED-4DB2-BD59-A6C34878D82A}">
                    <a16:rowId xmlns:a16="http://schemas.microsoft.com/office/drawing/2014/main" val="144563074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Purpose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Vehicle Class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1 Person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2 Person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3 Person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4+ Person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681881"/>
                  </a:ext>
                </a:extLst>
              </a:tr>
              <a:tr h="174054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HBO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 </a:t>
                      </a:r>
                      <a:r>
                        <a:rPr lang="en-US" sz="1000" dirty="0" err="1">
                          <a:effectLst/>
                        </a:rPr>
                        <a:t>Veh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0.86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2.16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3.24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5.24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extLst>
                  <a:ext uri="{0D108BD9-81ED-4DB2-BD59-A6C34878D82A}">
                    <a16:rowId xmlns:a16="http://schemas.microsoft.com/office/drawing/2014/main" val="965884494"/>
                  </a:ext>
                </a:extLst>
              </a:tr>
              <a:tr h="174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 </a:t>
                      </a:r>
                      <a:r>
                        <a:rPr lang="en-US" sz="1000" dirty="0" err="1">
                          <a:effectLst/>
                        </a:rPr>
                        <a:t>Veh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1.37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2.52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4.46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5.79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extLst>
                  <a:ext uri="{0D108BD9-81ED-4DB2-BD59-A6C34878D82A}">
                    <a16:rowId xmlns:a16="http://schemas.microsoft.com/office/drawing/2014/main" val="1138205203"/>
                  </a:ext>
                </a:extLst>
              </a:tr>
              <a:tr h="174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 </a:t>
                      </a:r>
                      <a:r>
                        <a:rPr lang="en-US" sz="1000" dirty="0" err="1">
                          <a:effectLst/>
                        </a:rPr>
                        <a:t>Veh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1.44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2.59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4.46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6.26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extLst>
                  <a:ext uri="{0D108BD9-81ED-4DB2-BD59-A6C34878D82A}">
                    <a16:rowId xmlns:a16="http://schemas.microsoft.com/office/drawing/2014/main" val="1374672261"/>
                  </a:ext>
                </a:extLst>
              </a:tr>
              <a:tr h="174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3+ </a:t>
                      </a:r>
                      <a:r>
                        <a:rPr lang="en-US" sz="1000" dirty="0" err="1">
                          <a:effectLst/>
                        </a:rPr>
                        <a:t>Veh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1.44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2.59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4.46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6.71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extLst>
                  <a:ext uri="{0D108BD9-81ED-4DB2-BD59-A6C34878D82A}">
                    <a16:rowId xmlns:a16="http://schemas.microsoft.com/office/drawing/2014/main" val="394584544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Purpose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Vehicle Class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1 Person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2 Person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3 Person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4+ Person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768094"/>
                  </a:ext>
                </a:extLst>
              </a:tr>
              <a:tr h="174054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NHB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 </a:t>
                      </a:r>
                      <a:r>
                        <a:rPr lang="en-US" sz="1000" dirty="0" err="1">
                          <a:effectLst/>
                        </a:rPr>
                        <a:t>Veh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1.22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1.44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2.71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extLst>
                  <a:ext uri="{0D108BD9-81ED-4DB2-BD59-A6C34878D82A}">
                    <a16:rowId xmlns:a16="http://schemas.microsoft.com/office/drawing/2014/main" val="2467302716"/>
                  </a:ext>
                </a:extLst>
              </a:tr>
              <a:tr h="174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 </a:t>
                      </a:r>
                      <a:r>
                        <a:rPr lang="en-US" sz="1000" dirty="0" err="1">
                          <a:effectLst/>
                        </a:rPr>
                        <a:t>Veh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1.01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1.66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2.52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2.81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extLst>
                  <a:ext uri="{0D108BD9-81ED-4DB2-BD59-A6C34878D82A}">
                    <a16:rowId xmlns:a16="http://schemas.microsoft.com/office/drawing/2014/main" val="2384768996"/>
                  </a:ext>
                </a:extLst>
              </a:tr>
              <a:tr h="174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 </a:t>
                      </a:r>
                      <a:r>
                        <a:rPr lang="en-US" sz="1000" dirty="0" err="1">
                          <a:effectLst/>
                        </a:rPr>
                        <a:t>Veh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1.15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1.87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2.81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3.99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extLst>
                  <a:ext uri="{0D108BD9-81ED-4DB2-BD59-A6C34878D82A}">
                    <a16:rowId xmlns:a16="http://schemas.microsoft.com/office/drawing/2014/main" val="869537064"/>
                  </a:ext>
                </a:extLst>
              </a:tr>
              <a:tr h="174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3+ </a:t>
                      </a:r>
                      <a:r>
                        <a:rPr lang="en-US" sz="1000" dirty="0" err="1">
                          <a:effectLst/>
                        </a:rPr>
                        <a:t>Veh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1.15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1.94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3.24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4.52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extLst>
                  <a:ext uri="{0D108BD9-81ED-4DB2-BD59-A6C34878D82A}">
                    <a16:rowId xmlns:a16="http://schemas.microsoft.com/office/drawing/2014/main" val="3336874298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Purpose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Vehicle Class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Total Households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384824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HBSchool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All Class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1.81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extLst>
                  <a:ext uri="{0D108BD9-81ED-4DB2-BD59-A6C34878D82A}">
                    <a16:rowId xmlns:a16="http://schemas.microsoft.com/office/drawing/2014/main" val="791191864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Purpose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Vehicle Class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Total Households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066819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HBU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All Class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1.21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b"/>
                </a:tc>
                <a:extLst>
                  <a:ext uri="{0D108BD9-81ED-4DB2-BD59-A6C34878D82A}">
                    <a16:rowId xmlns:a16="http://schemas.microsoft.com/office/drawing/2014/main" val="335026142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305204"/>
              </p:ext>
            </p:extLst>
          </p:nvPr>
        </p:nvGraphicFramePr>
        <p:xfrm>
          <a:off x="4926563" y="2760066"/>
          <a:ext cx="4094505" cy="1264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7054">
                  <a:extLst>
                    <a:ext uri="{9D8B030D-6E8A-4147-A177-3AD203B41FA5}">
                      <a16:colId xmlns:a16="http://schemas.microsoft.com/office/drawing/2014/main" val="3659281046"/>
                    </a:ext>
                  </a:extLst>
                </a:gridCol>
                <a:gridCol w="441281">
                  <a:extLst>
                    <a:ext uri="{9D8B030D-6E8A-4147-A177-3AD203B41FA5}">
                      <a16:colId xmlns:a16="http://schemas.microsoft.com/office/drawing/2014/main" val="3481401915"/>
                    </a:ext>
                  </a:extLst>
                </a:gridCol>
                <a:gridCol w="447869">
                  <a:extLst>
                    <a:ext uri="{9D8B030D-6E8A-4147-A177-3AD203B41FA5}">
                      <a16:colId xmlns:a16="http://schemas.microsoft.com/office/drawing/2014/main" val="19396166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795407877"/>
                    </a:ext>
                  </a:extLst>
                </a:gridCol>
                <a:gridCol w="532690">
                  <a:extLst>
                    <a:ext uri="{9D8B030D-6E8A-4147-A177-3AD203B41FA5}">
                      <a16:colId xmlns:a16="http://schemas.microsoft.com/office/drawing/2014/main" val="258440300"/>
                    </a:ext>
                  </a:extLst>
                </a:gridCol>
                <a:gridCol w="462656">
                  <a:extLst>
                    <a:ext uri="{9D8B030D-6E8A-4147-A177-3AD203B41FA5}">
                      <a16:colId xmlns:a16="http://schemas.microsoft.com/office/drawing/2014/main" val="3353830262"/>
                    </a:ext>
                  </a:extLst>
                </a:gridCol>
                <a:gridCol w="510849">
                  <a:extLst>
                    <a:ext uri="{9D8B030D-6E8A-4147-A177-3AD203B41FA5}">
                      <a16:colId xmlns:a16="http://schemas.microsoft.com/office/drawing/2014/main" val="1697441531"/>
                    </a:ext>
                  </a:extLst>
                </a:gridCol>
                <a:gridCol w="544906">
                  <a:extLst>
                    <a:ext uri="{9D8B030D-6E8A-4147-A177-3AD203B41FA5}">
                      <a16:colId xmlns:a16="http://schemas.microsoft.com/office/drawing/2014/main" val="321071819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Purpose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HH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Basic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Emp.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Retail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Emp.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Service Emp.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 Emp.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Univ.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Enroll.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K-12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Enroll.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19150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HBW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2.244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49859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HBO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5.90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2.30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269910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NHB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0.91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3.38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1.30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661564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HBSchool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1.46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007997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HBU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1.39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6613341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09786" y="2495378"/>
            <a:ext cx="2369977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003399"/>
                </a:solidFill>
              </a:rPr>
              <a:t>Production</a:t>
            </a:r>
            <a:r>
              <a:rPr lang="en-US" sz="1400" dirty="0"/>
              <a:t> </a:t>
            </a:r>
            <a:r>
              <a:rPr lang="en-US" sz="1400" b="1" dirty="0">
                <a:solidFill>
                  <a:srgbClr val="003399"/>
                </a:solidFill>
              </a:rPr>
              <a:t>Rates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95519" y="2490194"/>
            <a:ext cx="2369977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003399"/>
                </a:solidFill>
              </a:rPr>
              <a:t>Attraction Rates</a:t>
            </a:r>
          </a:p>
        </p:txBody>
      </p:sp>
    </p:spTree>
    <p:extLst>
      <p:ext uri="{BB962C8B-B14F-4D97-AF65-F5344CB8AC3E}">
        <p14:creationId xmlns:p14="http://schemas.microsoft.com/office/powerpoint/2010/main" val="3834679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332093" y="1266388"/>
                <a:ext cx="8705458" cy="435292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50000"/>
                  </a:spcBef>
                  <a:buNone/>
                </a:pPr>
                <a:r>
                  <a:rPr lang="en-US" sz="2000" b="1" dirty="0">
                    <a:solidFill>
                      <a:srgbClr val="003399"/>
                    </a:solidFill>
                  </a:rPr>
                  <a:t>E-I Trip Generation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(auto, SU truck, COMB truck)</a:t>
                </a:r>
              </a:p>
              <a:p>
                <a:pPr marL="800100" lvl="1" indent="-342900" eaLnBrk="0" hangingPunct="0">
                  <a:lnSpc>
                    <a:spcPct val="100000"/>
                  </a:lnSpc>
                  <a:spcBef>
                    <a:spcPct val="50000"/>
                  </a:spcBef>
                  <a:buFont typeface="Wingdings" panose="05000000000000000000" pitchFamily="2" charset="2"/>
                  <a:buChar char="§"/>
                </a:pPr>
                <a:r>
                  <a:rPr lang="en-US" sz="1600" b="1" dirty="0">
                    <a:solidFill>
                      <a:srgbClr val="003399"/>
                    </a:solidFill>
                  </a:rPr>
                  <a:t>Production – traffic counts </a:t>
                </a:r>
              </a:p>
              <a:p>
                <a:pPr marL="800100" lvl="1" indent="-342900" eaLnBrk="0" hangingPunct="0">
                  <a:lnSpc>
                    <a:spcPct val="100000"/>
                  </a:lnSpc>
                  <a:spcBef>
                    <a:spcPct val="50000"/>
                  </a:spcBef>
                  <a:buFont typeface="Wingdings" panose="05000000000000000000" pitchFamily="2" charset="2"/>
                  <a:buChar char="§"/>
                </a:pPr>
                <a:r>
                  <a:rPr lang="en-US" sz="1600" b="1" dirty="0">
                    <a:solidFill>
                      <a:srgbClr val="003399"/>
                    </a:solidFill>
                  </a:rPr>
                  <a:t>Attraction – NCHRP 716 (assume no I-E trips for an area with rural boundary)</a:t>
                </a:r>
                <a:endParaRPr lang="en-US" sz="1600" b="1" i="1" dirty="0">
                  <a:solidFill>
                    <a:srgbClr val="003399"/>
                  </a:solidFill>
                  <a:latin typeface="Cambria Math" panose="02040503050406030204" pitchFamily="18" charset="0"/>
                </a:endParaRPr>
              </a:p>
              <a:p>
                <a:pPr lvl="3" eaLnBrk="0" hangingPunc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sz="1400" i="1" dirty="0">
                  <a:solidFill>
                    <a:srgbClr val="003399"/>
                  </a:solidFill>
                  <a:latin typeface="Cambria Math" panose="02040503050406030204" pitchFamily="18" charset="0"/>
                </a:endParaRPr>
              </a:p>
              <a:p>
                <a:pPr lvl="3" eaLnBrk="0" hangingPunc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sz="1600" i="1" dirty="0">
                  <a:solidFill>
                    <a:srgbClr val="003399"/>
                  </a:solidFill>
                  <a:latin typeface="Cambria Math" panose="02040503050406030204" pitchFamily="18" charset="0"/>
                </a:endParaRPr>
              </a:p>
              <a:p>
                <a:pPr lvl="3" eaLnBrk="0" hangingPunc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 b="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600" i="1" dirty="0">
                    <a:solidFill>
                      <a:srgbClr val="00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>
                    <a:solidFill>
                      <a:srgbClr val="00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1600" i="1" dirty="0">
                    <a:solidFill>
                      <a:srgbClr val="00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EI trips generated in internal TAZ j</a:t>
                </a:r>
              </a:p>
              <a:p>
                <a:pPr lvl="3" eaLnBrk="0" hangingPunc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600" i="1" dirty="0">
                    <a:solidFill>
                      <a:srgbClr val="00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total internal attractions for TAZ j</a:t>
                </a:r>
              </a:p>
              <a:p>
                <a:pPr lvl="3" eaLnBrk="0" hangingPunc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600" i="1" dirty="0">
                    <a:solidFill>
                      <a:srgbClr val="00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distance from TAZ j to the nearest external station (by station type)</a:t>
                </a:r>
              </a:p>
              <a:p>
                <a:pPr lvl="3" eaLnBrk="0" hangingPunc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i="1" dirty="0">
                    <a:solidFill>
                      <a:srgbClr val="00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A,B = calibrated parameters </a:t>
                </a:r>
                <a:endParaRPr lang="en-US" sz="1600" b="1" dirty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 eaLnBrk="0" hangingPunct="0">
                  <a:lnSpc>
                    <a:spcPct val="100000"/>
                  </a:lnSpc>
                  <a:spcBef>
                    <a:spcPct val="50000"/>
                  </a:spcBef>
                  <a:buFont typeface="Wingdings" panose="05000000000000000000" pitchFamily="2" charset="2"/>
                  <a:buChar char="§"/>
                </a:pPr>
                <a:endParaRPr lang="en-US" sz="1600" b="1" dirty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 eaLnBrk="0" hangingPunct="0">
                  <a:lnSpc>
                    <a:spcPct val="100000"/>
                  </a:lnSpc>
                  <a:spcBef>
                    <a:spcPct val="50000"/>
                  </a:spcBef>
                  <a:buFont typeface="Wingdings" panose="05000000000000000000" pitchFamily="2" charset="2"/>
                  <a:buChar char="§"/>
                </a:pPr>
                <a:endParaRPr lang="en-US" sz="1600" b="1" dirty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 eaLnBrk="0" hangingPunct="0">
                  <a:lnSpc>
                    <a:spcPct val="100000"/>
                  </a:lnSpc>
                  <a:spcBef>
                    <a:spcPct val="50000"/>
                  </a:spcBef>
                  <a:buFont typeface="Wingdings" panose="05000000000000000000" pitchFamily="2" charset="2"/>
                  <a:buChar char="§"/>
                </a:pPr>
                <a:endParaRPr lang="en-US" sz="1600" b="1" dirty="0">
                  <a:solidFill>
                    <a:srgbClr val="003399"/>
                  </a:solidFill>
                </a:endParaRPr>
              </a:p>
              <a:p>
                <a:pPr marL="800100" lvl="1" indent="-342900" eaLnBrk="0" hangingPunct="0">
                  <a:lnSpc>
                    <a:spcPct val="100000"/>
                  </a:lnSpc>
                  <a:spcBef>
                    <a:spcPct val="50000"/>
                  </a:spcBef>
                  <a:buFont typeface="Wingdings" panose="05000000000000000000" pitchFamily="2" charset="2"/>
                  <a:buChar char="§"/>
                </a:pPr>
                <a:endParaRPr lang="en-US" sz="1600" b="1" dirty="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093" y="1266388"/>
                <a:ext cx="8705458" cy="4352923"/>
              </a:xfrm>
              <a:prstGeom prst="rect">
                <a:avLst/>
              </a:prstGeom>
              <a:blipFill>
                <a:blip r:embed="rId2"/>
                <a:stretch>
                  <a:fillRect l="-700" t="-700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38002" y="2506841"/>
                <a:ext cx="2176621" cy="379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2" eaLnBrk="0" hangingPunct="0">
                  <a:lnSpc>
                    <a:spcPct val="100000"/>
                  </a:lnSpc>
                  <a:spcBef>
                    <a:spcPct val="500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600" i="1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Sup>
                      <m:sSubSupPr>
                        <m:ctrlPr>
                          <a:rPr lang="en-US" sz="16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003399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002" y="2506841"/>
                <a:ext cx="2176621" cy="379912"/>
              </a:xfrm>
              <a:prstGeom prst="rect">
                <a:avLst/>
              </a:prstGeom>
              <a:blipFill>
                <a:blip r:embed="rId3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65243"/>
              </p:ext>
            </p:extLst>
          </p:nvPr>
        </p:nvGraphicFramePr>
        <p:xfrm>
          <a:off x="1744828" y="4333766"/>
          <a:ext cx="5430412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256">
                  <a:extLst>
                    <a:ext uri="{9D8B030D-6E8A-4147-A177-3AD203B41FA5}">
                      <a16:colId xmlns:a16="http://schemas.microsoft.com/office/drawing/2014/main" val="3122477936"/>
                    </a:ext>
                  </a:extLst>
                </a:gridCol>
                <a:gridCol w="838256">
                  <a:extLst>
                    <a:ext uri="{9D8B030D-6E8A-4147-A177-3AD203B41FA5}">
                      <a16:colId xmlns:a16="http://schemas.microsoft.com/office/drawing/2014/main" val="1357617871"/>
                    </a:ext>
                  </a:extLst>
                </a:gridCol>
                <a:gridCol w="854721">
                  <a:extLst>
                    <a:ext uri="{9D8B030D-6E8A-4147-A177-3AD203B41FA5}">
                      <a16:colId xmlns:a16="http://schemas.microsoft.com/office/drawing/2014/main" val="3375103527"/>
                    </a:ext>
                  </a:extLst>
                </a:gridCol>
                <a:gridCol w="966393">
                  <a:extLst>
                    <a:ext uri="{9D8B030D-6E8A-4147-A177-3AD203B41FA5}">
                      <a16:colId xmlns:a16="http://schemas.microsoft.com/office/drawing/2014/main" val="261638765"/>
                    </a:ext>
                  </a:extLst>
                </a:gridCol>
                <a:gridCol w="966393">
                  <a:extLst>
                    <a:ext uri="{9D8B030D-6E8A-4147-A177-3AD203B41FA5}">
                      <a16:colId xmlns:a16="http://schemas.microsoft.com/office/drawing/2014/main" val="2121681237"/>
                    </a:ext>
                  </a:extLst>
                </a:gridCol>
                <a:gridCol w="966393">
                  <a:extLst>
                    <a:ext uri="{9D8B030D-6E8A-4147-A177-3AD203B41FA5}">
                      <a16:colId xmlns:a16="http://schemas.microsoft.com/office/drawing/2014/main" val="1251072621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Coefficient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Purpose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External Station Type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02321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Frwy &amp;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effectLst/>
                        </a:rPr>
                        <a:t>Expwy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Arterial near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effectLst/>
                        </a:rPr>
                        <a:t>Expwy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Arterial Not Near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effectLst/>
                        </a:rPr>
                        <a:t>Expwy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Collector &amp; Local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471612"/>
                  </a:ext>
                </a:extLst>
              </a:tr>
              <a:tr h="18288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EI_Auto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0.2061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0.5636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1.5246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0.3658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5723294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EI_SU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0.1877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0.5452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1.5396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0.3329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7786646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EI_Comb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1.4680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1.7974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1.7796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0.4598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09734026"/>
                  </a:ext>
                </a:extLst>
              </a:tr>
              <a:tr h="18288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EI_Auto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-1.0000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-1.2850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-1.5170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-1.4820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0866045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EI_SU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-1.0000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-1.1565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-1.3653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-1.3338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2894018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EI_Comb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-1.0000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-1.0280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-1.2136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-1.1856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14601130"/>
                  </a:ext>
                </a:extLst>
              </a:tr>
            </a:tbl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300366" y="542234"/>
            <a:ext cx="66942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Regional Model – Trip Generation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2504" y="6302268"/>
            <a:ext cx="574801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>
                <a:solidFill>
                  <a:srgbClr val="003399"/>
                </a:solidFill>
              </a:rPr>
              <a:t>Parameters A &amp; B resides in </a:t>
            </a:r>
            <a:r>
              <a:rPr lang="en-US" sz="1600" b="1" dirty="0" err="1">
                <a:solidFill>
                  <a:srgbClr val="FF0000"/>
                </a:solidFill>
              </a:rPr>
              <a:t>EI_Coefficient.bin</a:t>
            </a:r>
            <a:r>
              <a:rPr lang="en-US" sz="1600" b="1" dirty="0">
                <a:solidFill>
                  <a:srgbClr val="003399"/>
                </a:solidFill>
              </a:rPr>
              <a:t> file. </a:t>
            </a:r>
          </a:p>
        </p:txBody>
      </p:sp>
    </p:spTree>
    <p:extLst>
      <p:ext uri="{BB962C8B-B14F-4D97-AF65-F5344CB8AC3E}">
        <p14:creationId xmlns:p14="http://schemas.microsoft.com/office/powerpoint/2010/main" val="2329810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859960" y="542234"/>
            <a:ext cx="75750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Regional Model – Time of Day Factors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2054" y="1266388"/>
            <a:ext cx="8705458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2000" b="1" dirty="0">
                <a:solidFill>
                  <a:srgbClr val="003399"/>
                </a:solidFill>
              </a:rPr>
              <a:t>Time-of-Day (TOD): AM Peak, Mid-day, PM Peak, Night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530946"/>
              </p:ext>
            </p:extLst>
          </p:nvPr>
        </p:nvGraphicFramePr>
        <p:xfrm>
          <a:off x="727784" y="1805880"/>
          <a:ext cx="7212569" cy="2626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209">
                  <a:extLst>
                    <a:ext uri="{9D8B030D-6E8A-4147-A177-3AD203B41FA5}">
                      <a16:colId xmlns:a16="http://schemas.microsoft.com/office/drawing/2014/main" val="3412791412"/>
                    </a:ext>
                  </a:extLst>
                </a:gridCol>
                <a:gridCol w="775545">
                  <a:extLst>
                    <a:ext uri="{9D8B030D-6E8A-4147-A177-3AD203B41FA5}">
                      <a16:colId xmlns:a16="http://schemas.microsoft.com/office/drawing/2014/main" val="2895311293"/>
                    </a:ext>
                  </a:extLst>
                </a:gridCol>
                <a:gridCol w="775545">
                  <a:extLst>
                    <a:ext uri="{9D8B030D-6E8A-4147-A177-3AD203B41FA5}">
                      <a16:colId xmlns:a16="http://schemas.microsoft.com/office/drawing/2014/main" val="1938018524"/>
                    </a:ext>
                  </a:extLst>
                </a:gridCol>
                <a:gridCol w="775545">
                  <a:extLst>
                    <a:ext uri="{9D8B030D-6E8A-4147-A177-3AD203B41FA5}">
                      <a16:colId xmlns:a16="http://schemas.microsoft.com/office/drawing/2014/main" val="2790141804"/>
                    </a:ext>
                  </a:extLst>
                </a:gridCol>
                <a:gridCol w="775545">
                  <a:extLst>
                    <a:ext uri="{9D8B030D-6E8A-4147-A177-3AD203B41FA5}">
                      <a16:colId xmlns:a16="http://schemas.microsoft.com/office/drawing/2014/main" val="1196311390"/>
                    </a:ext>
                  </a:extLst>
                </a:gridCol>
                <a:gridCol w="775545">
                  <a:extLst>
                    <a:ext uri="{9D8B030D-6E8A-4147-A177-3AD203B41FA5}">
                      <a16:colId xmlns:a16="http://schemas.microsoft.com/office/drawing/2014/main" val="1762637376"/>
                    </a:ext>
                  </a:extLst>
                </a:gridCol>
                <a:gridCol w="775545">
                  <a:extLst>
                    <a:ext uri="{9D8B030D-6E8A-4147-A177-3AD203B41FA5}">
                      <a16:colId xmlns:a16="http://schemas.microsoft.com/office/drawing/2014/main" val="934407438"/>
                    </a:ext>
                  </a:extLst>
                </a:gridCol>
                <a:gridCol w="775545">
                  <a:extLst>
                    <a:ext uri="{9D8B030D-6E8A-4147-A177-3AD203B41FA5}">
                      <a16:colId xmlns:a16="http://schemas.microsoft.com/office/drawing/2014/main" val="3624345768"/>
                    </a:ext>
                  </a:extLst>
                </a:gridCol>
                <a:gridCol w="775545">
                  <a:extLst>
                    <a:ext uri="{9D8B030D-6E8A-4147-A177-3AD203B41FA5}">
                      <a16:colId xmlns:a16="http://schemas.microsoft.com/office/drawing/2014/main" val="2000010334"/>
                    </a:ext>
                  </a:extLst>
                </a:gridCol>
              </a:tblGrid>
              <a:tr h="29179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Trip Purpose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TOD Factor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 Factor (P to A)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514637"/>
                  </a:ext>
                </a:extLst>
              </a:tr>
              <a:tr h="291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AM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MD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PM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NT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AM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MD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PM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NT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26260"/>
                  </a:ext>
                </a:extLst>
              </a:tr>
              <a:tr h="291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HBW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0.2075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0.3149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0.2260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0.2516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0.9412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0.4901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0.1576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0.3903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5953106"/>
                  </a:ext>
                </a:extLst>
              </a:tr>
              <a:tr h="291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HBO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0.1214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0.3439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0.2190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0.3158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0.8487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0.5410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0.4172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0.3446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055650"/>
                  </a:ext>
                </a:extLst>
              </a:tr>
              <a:tr h="291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NHB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0.1350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0.4136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0.2454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0.2059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1567715"/>
                  </a:ext>
                </a:extLst>
              </a:tr>
              <a:tr h="291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HBSchool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0.3962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0.2953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0.3085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0.9937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0.2851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0.1282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0.1714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5172085"/>
                  </a:ext>
                </a:extLst>
              </a:tr>
              <a:tr h="291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HBU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0.3683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0.2744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0.2867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0.0706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0.9937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0.2851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0.1282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0.1714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1035617"/>
                  </a:ext>
                </a:extLst>
              </a:tr>
              <a:tr h="291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EI_Auto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0.1403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0.3469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0.2299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0.2830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0.8487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0.5410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0.4172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0.3446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0292586"/>
                  </a:ext>
                </a:extLst>
              </a:tr>
              <a:tr h="291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0.1345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0.3632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0.2281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0.2743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0.5000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20474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32092" y="4612876"/>
            <a:ext cx="864395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3399"/>
                </a:solidFill>
              </a:rPr>
              <a:t>TOD factors of HBW, HBO, NHB &amp; EE initially from </a:t>
            </a:r>
            <a:r>
              <a:rPr lang="en-US" sz="1600" b="1" dirty="0" err="1">
                <a:solidFill>
                  <a:srgbClr val="003399"/>
                </a:solidFill>
              </a:rPr>
              <a:t>AirSage</a:t>
            </a:r>
            <a:r>
              <a:rPr lang="en-US" sz="1600" b="1" dirty="0">
                <a:solidFill>
                  <a:srgbClr val="003399"/>
                </a:solidFill>
              </a:rPr>
              <a:t>. TOD factors of </a:t>
            </a:r>
            <a:r>
              <a:rPr lang="en-US" sz="1600" b="1" dirty="0" err="1">
                <a:solidFill>
                  <a:srgbClr val="003399"/>
                </a:solidFill>
              </a:rPr>
              <a:t>HBSchool</a:t>
            </a:r>
            <a:r>
              <a:rPr lang="en-US" sz="1600" b="1" dirty="0">
                <a:solidFill>
                  <a:srgbClr val="003399"/>
                </a:solidFill>
              </a:rPr>
              <a:t> &amp; HBU initially from NCHRP 716.  Adjustments are required. Models assume no </a:t>
            </a:r>
            <a:r>
              <a:rPr lang="en-US" sz="1600" b="1" dirty="0" err="1">
                <a:solidFill>
                  <a:srgbClr val="003399"/>
                </a:solidFill>
              </a:rPr>
              <a:t>HBSchool</a:t>
            </a:r>
            <a:r>
              <a:rPr lang="en-US" sz="1600" b="1" dirty="0">
                <a:solidFill>
                  <a:srgbClr val="003399"/>
                </a:solidFill>
              </a:rPr>
              <a:t> trips at night period.</a:t>
            </a:r>
          </a:p>
          <a:p>
            <a:pPr marL="285750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3399"/>
                </a:solidFill>
              </a:rPr>
              <a:t>Directional factors are directly from AirSage PA tables or NCHRP 716.</a:t>
            </a:r>
          </a:p>
          <a:p>
            <a:pPr marL="285750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3399"/>
                </a:solidFill>
              </a:rPr>
              <a:t>TOD factors are in the </a:t>
            </a:r>
            <a:r>
              <a:rPr lang="en-US" sz="2000" b="1" dirty="0" err="1">
                <a:solidFill>
                  <a:srgbClr val="FF0000"/>
                </a:solidFill>
              </a:rPr>
              <a:t>TOD.bin</a:t>
            </a:r>
            <a:r>
              <a:rPr lang="en-US" sz="1600" b="1" dirty="0">
                <a:solidFill>
                  <a:srgbClr val="003399"/>
                </a:solidFill>
              </a:rPr>
              <a:t> file</a:t>
            </a:r>
          </a:p>
        </p:txBody>
      </p:sp>
      <p:pic>
        <p:nvPicPr>
          <p:cNvPr id="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854" y="6307100"/>
            <a:ext cx="11525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146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80143" y="542234"/>
            <a:ext cx="81347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Regional Model – Auto Occupancy Rates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47913" y="4303733"/>
            <a:ext cx="7617589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2000" b="1" dirty="0">
                <a:solidFill>
                  <a:srgbClr val="003399"/>
                </a:solidFill>
              </a:rPr>
              <a:t>Auto occupancy rates are kept in the </a:t>
            </a:r>
            <a:r>
              <a:rPr lang="en-US" sz="2000" b="1" dirty="0" err="1">
                <a:solidFill>
                  <a:srgbClr val="FF0000"/>
                </a:solidFill>
              </a:rPr>
              <a:t>Occupancy.bin</a:t>
            </a:r>
            <a:r>
              <a:rPr lang="en-US" sz="2000" b="1" dirty="0">
                <a:solidFill>
                  <a:srgbClr val="003399"/>
                </a:solidFill>
              </a:rPr>
              <a:t> file.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179106"/>
              </p:ext>
            </p:extLst>
          </p:nvPr>
        </p:nvGraphicFramePr>
        <p:xfrm>
          <a:off x="1623528" y="1717160"/>
          <a:ext cx="5915607" cy="2276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2195">
                  <a:extLst>
                    <a:ext uri="{9D8B030D-6E8A-4147-A177-3AD203B41FA5}">
                      <a16:colId xmlns:a16="http://schemas.microsoft.com/office/drawing/2014/main" val="3900435931"/>
                    </a:ext>
                  </a:extLst>
                </a:gridCol>
                <a:gridCol w="1045853">
                  <a:extLst>
                    <a:ext uri="{9D8B030D-6E8A-4147-A177-3AD203B41FA5}">
                      <a16:colId xmlns:a16="http://schemas.microsoft.com/office/drawing/2014/main" val="2866907699"/>
                    </a:ext>
                  </a:extLst>
                </a:gridCol>
                <a:gridCol w="1045853">
                  <a:extLst>
                    <a:ext uri="{9D8B030D-6E8A-4147-A177-3AD203B41FA5}">
                      <a16:colId xmlns:a16="http://schemas.microsoft.com/office/drawing/2014/main" val="3427900022"/>
                    </a:ext>
                  </a:extLst>
                </a:gridCol>
                <a:gridCol w="1045853">
                  <a:extLst>
                    <a:ext uri="{9D8B030D-6E8A-4147-A177-3AD203B41FA5}">
                      <a16:colId xmlns:a16="http://schemas.microsoft.com/office/drawing/2014/main" val="1853320732"/>
                    </a:ext>
                  </a:extLst>
                </a:gridCol>
                <a:gridCol w="1045853">
                  <a:extLst>
                    <a:ext uri="{9D8B030D-6E8A-4147-A177-3AD203B41FA5}">
                      <a16:colId xmlns:a16="http://schemas.microsoft.com/office/drawing/2014/main" val="3978584354"/>
                    </a:ext>
                  </a:extLst>
                </a:gridCol>
              </a:tblGrid>
              <a:tr h="3793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Purpose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AM Peak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Mid-day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PM Peak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Night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83997332"/>
                  </a:ext>
                </a:extLst>
              </a:tr>
              <a:tr h="3793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HBW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1.06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28486270"/>
                  </a:ext>
                </a:extLst>
              </a:tr>
              <a:tr h="3793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HBO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1.69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1.81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1.69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1.81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39144876"/>
                  </a:ext>
                </a:extLst>
              </a:tr>
              <a:tr h="3793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NHB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1.43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1.78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1.65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1.78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43323042"/>
                  </a:ext>
                </a:extLst>
              </a:tr>
              <a:tr h="3793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HBSchool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1.90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1.90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1.90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1.90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47915700"/>
                  </a:ext>
                </a:extLst>
              </a:tr>
              <a:tr h="3793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HBU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1.14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1.14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1.14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1612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693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3849761" y="542234"/>
            <a:ext cx="15953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Outline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77078" y="1396480"/>
            <a:ext cx="7943072" cy="455509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KYTC’s Standardized Procedures for Regional Models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TAZ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Network flexibility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2 Truck Class Model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TOD functionality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Input BIN files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Traffic Assignment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Model Reporting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n-US" sz="2000" b="1" dirty="0"/>
          </a:p>
        </p:txBody>
      </p:sp>
      <p:sp>
        <p:nvSpPr>
          <p:cNvPr id="4" name="Right Brace 3"/>
          <p:cNvSpPr/>
          <p:nvPr/>
        </p:nvSpPr>
        <p:spPr>
          <a:xfrm>
            <a:off x="3946849" y="1978090"/>
            <a:ext cx="615820" cy="302571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181678" y="3326988"/>
            <a:ext cx="22220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 b="1" dirty="0">
                <a:solidFill>
                  <a:srgbClr val="003399"/>
                </a:solidFill>
                <a:ea typeface="Batang" pitchFamily="18" charset="-127"/>
              </a:rPr>
              <a:t>KYTC’s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 b="1" dirty="0">
                <a:solidFill>
                  <a:srgbClr val="003399"/>
                </a:solidFill>
                <a:ea typeface="Batang" pitchFamily="18" charset="-127"/>
              </a:rPr>
              <a:t>Regional Models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050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153" y="6358859"/>
            <a:ext cx="11525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697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649346" y="542234"/>
            <a:ext cx="59963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Regional Model – Assignment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32093" y="1266388"/>
            <a:ext cx="8705458" cy="40934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User Equilibrium (UE) algorithm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For each time period, trucks are pre-assigned on an all-or-nothing basis while autos are assigned using BPR function and truck PCE=1.5. Convergence criteria = 0.0001. 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TOD flow is sum of all loaded vehicles for each time period. TOD flows are then summed to get daily flows.  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Trip distribution to assignment feedback loop. The MSA (method of successive average) process is used to determine convergence. Convergence is achieved when RMSE% &lt; 1% for travel time matrices between current and successive iterations.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endParaRPr lang="en-US" sz="20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892590" y="542234"/>
            <a:ext cx="55098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Regional Model - Reporting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2093" y="1266388"/>
            <a:ext cx="8705458" cy="32624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Reports are stored in a </a:t>
            </a:r>
            <a:r>
              <a:rPr lang="en-US" sz="2000" b="1" i="1" dirty="0">
                <a:solidFill>
                  <a:srgbClr val="FF0000"/>
                </a:solidFill>
              </a:rPr>
              <a:t>.xml </a:t>
            </a:r>
            <a:r>
              <a:rPr lang="en-US" sz="2000" b="1" dirty="0">
                <a:solidFill>
                  <a:srgbClr val="003399"/>
                </a:solidFill>
              </a:rPr>
              <a:t>file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Report has a table of contents. Easy to copy to Excel/Word without re-format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It will take longer to open the file after several model runs. (Can rename the file)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Trip zonal data summary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Trip distribution summary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Highway assignment summary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Assignment validation report 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System performance report 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10" y="2509936"/>
            <a:ext cx="3135085" cy="369492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94780" y="4693208"/>
            <a:ext cx="5387390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1600" b="1" i="1" dirty="0">
                <a:solidFill>
                  <a:srgbClr val="003399"/>
                </a:solidFill>
              </a:rPr>
              <a:t>User can control assignment report generation in model interface. </a:t>
            </a:r>
            <a:r>
              <a:rPr lang="en-US" sz="1600" b="1" i="1" dirty="0">
                <a:solidFill>
                  <a:srgbClr val="FF0000"/>
                </a:solidFill>
              </a:rPr>
              <a:t>For the base year,</a:t>
            </a:r>
            <a:r>
              <a:rPr lang="en-US" sz="1600" b="1" i="1" dirty="0">
                <a:solidFill>
                  <a:srgbClr val="003399"/>
                </a:solidFill>
              </a:rPr>
              <a:t> check </a:t>
            </a:r>
            <a:r>
              <a:rPr lang="en-US" sz="1600" b="1" i="1" dirty="0">
                <a:solidFill>
                  <a:srgbClr val="FF0000"/>
                </a:solidFill>
              </a:rPr>
              <a:t>“Create Evaluation Report” </a:t>
            </a:r>
            <a:r>
              <a:rPr lang="en-US" sz="1600" b="1" i="1" dirty="0">
                <a:solidFill>
                  <a:srgbClr val="003399"/>
                </a:solidFill>
              </a:rPr>
              <a:t>button to generation both validation &amp; system performance reports. </a:t>
            </a:r>
            <a:r>
              <a:rPr lang="en-US" sz="1600" b="1" i="1" dirty="0">
                <a:solidFill>
                  <a:srgbClr val="00B050"/>
                </a:solidFill>
              </a:rPr>
              <a:t>For a future year</a:t>
            </a:r>
            <a:r>
              <a:rPr lang="en-US" sz="1600" b="1" i="1" dirty="0">
                <a:solidFill>
                  <a:srgbClr val="003399"/>
                </a:solidFill>
              </a:rPr>
              <a:t>, check </a:t>
            </a:r>
            <a:r>
              <a:rPr lang="en-US" sz="1600" b="1" i="1" dirty="0">
                <a:solidFill>
                  <a:srgbClr val="00B050"/>
                </a:solidFill>
              </a:rPr>
              <a:t>“Create Forecast Report”</a:t>
            </a:r>
            <a:r>
              <a:rPr lang="en-US" sz="1600" b="1" i="1" dirty="0">
                <a:solidFill>
                  <a:srgbClr val="003399"/>
                </a:solidFill>
              </a:rPr>
              <a:t> button to only generate system performance report.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4822" y="3738727"/>
            <a:ext cx="1278294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rgbClr val="FF0000"/>
                </a:solidFill>
              </a:rPr>
              <a:t>Check for base year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84822" y="4333822"/>
            <a:ext cx="1278294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Check for future year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589037" y="4002833"/>
            <a:ext cx="279918" cy="13995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589037" y="4422143"/>
            <a:ext cx="288198" cy="12748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049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129667" y="542234"/>
            <a:ext cx="70357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Regional Model – Validation Report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61252" y="1275721"/>
            <a:ext cx="3181741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1600" b="1" dirty="0">
                <a:solidFill>
                  <a:srgbClr val="003399"/>
                </a:solidFill>
              </a:rPr>
              <a:t>Example Report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779" y="1624789"/>
            <a:ext cx="4718277" cy="4537961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1899" y="1422568"/>
            <a:ext cx="4059513" cy="4924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Reports by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Daily 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Each time period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Vehicle class </a:t>
            </a:r>
            <a:r>
              <a:rPr lang="en-US" sz="1600" b="1" dirty="0">
                <a:solidFill>
                  <a:srgbClr val="FF0000"/>
                </a:solidFill>
              </a:rPr>
              <a:t>(auto, SU truck, COMB truck, total truck, total vehicle)</a:t>
            </a:r>
          </a:p>
          <a:p>
            <a:pPr marL="285750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Each series includes</a:t>
            </a:r>
          </a:p>
          <a:p>
            <a:pPr marL="742950" lvl="1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Summary statistics</a:t>
            </a:r>
          </a:p>
          <a:p>
            <a:pPr marL="742950" lvl="1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RMSE by volume group</a:t>
            </a:r>
          </a:p>
          <a:p>
            <a:pPr marL="742950" lvl="1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RMSE by facility type</a:t>
            </a:r>
          </a:p>
          <a:p>
            <a:pPr marL="742950" lvl="1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RMSE by area type</a:t>
            </a:r>
          </a:p>
          <a:p>
            <a:pPr marL="742950" lvl="1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RMSE by county</a:t>
            </a:r>
          </a:p>
          <a:p>
            <a:pPr marL="742950" lvl="1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 err="1">
                <a:solidFill>
                  <a:srgbClr val="003399"/>
                </a:solidFill>
              </a:rPr>
              <a:t>Screenline</a:t>
            </a:r>
            <a:r>
              <a:rPr lang="en-US" sz="1600" b="1" dirty="0">
                <a:solidFill>
                  <a:srgbClr val="003399"/>
                </a:solidFill>
              </a:rPr>
              <a:t> analysis (only for total vehicle)</a:t>
            </a:r>
          </a:p>
        </p:txBody>
      </p:sp>
    </p:spTree>
    <p:extLst>
      <p:ext uri="{BB962C8B-B14F-4D97-AF65-F5344CB8AC3E}">
        <p14:creationId xmlns:p14="http://schemas.microsoft.com/office/powerpoint/2010/main" val="3617785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63763" y="347860"/>
            <a:ext cx="80447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Regional Model – Assignment Validation</a:t>
            </a:r>
            <a:endParaRPr lang="en-US" sz="3200" dirty="0">
              <a:solidFill>
                <a:schemeClr val="accent6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1" y="1127009"/>
            <a:ext cx="5024535" cy="5015982"/>
          </a:xfrm>
          <a:prstGeom prst="rect">
            <a:avLst/>
          </a:prstGeom>
          <a:noFill/>
          <a:ln w="3175"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816279"/>
              </p:ext>
            </p:extLst>
          </p:nvPr>
        </p:nvGraphicFramePr>
        <p:xfrm>
          <a:off x="4364956" y="1808145"/>
          <a:ext cx="4743450" cy="2179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1240">
                  <a:extLst>
                    <a:ext uri="{9D8B030D-6E8A-4147-A177-3AD203B41FA5}">
                      <a16:colId xmlns:a16="http://schemas.microsoft.com/office/drawing/2014/main" val="1296807952"/>
                    </a:ext>
                  </a:extLst>
                </a:gridCol>
                <a:gridCol w="636210">
                  <a:extLst>
                    <a:ext uri="{9D8B030D-6E8A-4147-A177-3AD203B41FA5}">
                      <a16:colId xmlns:a16="http://schemas.microsoft.com/office/drawing/2014/main" val="211373242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3810757524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350671911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39928351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Screenline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Model Volume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Traffic Counts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Deviation%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Max Desired Deviation%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76277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 – Regional Cordon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260,511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253,794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2.6%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17.4%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47025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 – US 52/State Border Cutline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137,789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113,757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21.1%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23.6%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97187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 – I-64 Cutline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117,139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122,982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-4.8%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22.9%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56120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 – KY 9 Cutline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67,205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70,751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-5.0%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28.3%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62264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 – KY 32 Cutline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94,666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101,249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-6.5%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24.7%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74918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 – OH 32 Cutline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45,561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38,305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18.9%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35.8%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08413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 – Rowan County Condon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36,400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35,374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2.9%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36.9%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44848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 – Maysville Cordon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46,963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46,385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1.2%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33.2%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21521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 – Flatwoods Condon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65,844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69,708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-5.5%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28.5%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54497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 – Portsmouth Condon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92,076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86,065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7.0%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26.3%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2543106"/>
                  </a:ext>
                </a:extLst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60261" y="4376213"/>
            <a:ext cx="3471772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b="1" dirty="0" err="1">
                <a:solidFill>
                  <a:srgbClr val="FF0000"/>
                </a:solidFill>
              </a:rPr>
              <a:t>Screenline</a:t>
            </a:r>
            <a:r>
              <a:rPr lang="en-US" b="1" dirty="0">
                <a:solidFill>
                  <a:srgbClr val="FF0000"/>
                </a:solidFill>
              </a:rPr>
              <a:t> results are automatically reported.</a:t>
            </a:r>
          </a:p>
        </p:txBody>
      </p:sp>
    </p:spTree>
    <p:extLst>
      <p:ext uri="{BB962C8B-B14F-4D97-AF65-F5344CB8AC3E}">
        <p14:creationId xmlns:p14="http://schemas.microsoft.com/office/powerpoint/2010/main" val="1425153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25127" y="542234"/>
            <a:ext cx="80447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Regional Model – Assignment Validation</a:t>
            </a:r>
            <a:endParaRPr lang="en-US" sz="3200" dirty="0">
              <a:solidFill>
                <a:schemeClr val="accent6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323492"/>
              </p:ext>
            </p:extLst>
          </p:nvPr>
        </p:nvGraphicFramePr>
        <p:xfrm>
          <a:off x="438540" y="1958777"/>
          <a:ext cx="8300184" cy="168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4031">
                  <a:extLst>
                    <a:ext uri="{9D8B030D-6E8A-4147-A177-3AD203B41FA5}">
                      <a16:colId xmlns:a16="http://schemas.microsoft.com/office/drawing/2014/main" val="4087984152"/>
                    </a:ext>
                  </a:extLst>
                </a:gridCol>
                <a:gridCol w="1226814">
                  <a:extLst>
                    <a:ext uri="{9D8B030D-6E8A-4147-A177-3AD203B41FA5}">
                      <a16:colId xmlns:a16="http://schemas.microsoft.com/office/drawing/2014/main" val="283302974"/>
                    </a:ext>
                  </a:extLst>
                </a:gridCol>
                <a:gridCol w="1094646">
                  <a:extLst>
                    <a:ext uri="{9D8B030D-6E8A-4147-A177-3AD203B41FA5}">
                      <a16:colId xmlns:a16="http://schemas.microsoft.com/office/drawing/2014/main" val="891295792"/>
                    </a:ext>
                  </a:extLst>
                </a:gridCol>
                <a:gridCol w="1177520">
                  <a:extLst>
                    <a:ext uri="{9D8B030D-6E8A-4147-A177-3AD203B41FA5}">
                      <a16:colId xmlns:a16="http://schemas.microsoft.com/office/drawing/2014/main" val="83405697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729075726"/>
                    </a:ext>
                  </a:extLst>
                </a:gridCol>
                <a:gridCol w="1451516">
                  <a:extLst>
                    <a:ext uri="{9D8B030D-6E8A-4147-A177-3AD203B41FA5}">
                      <a16:colId xmlns:a16="http://schemas.microsoft.com/office/drawing/2014/main" val="1313082740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Volume Group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RMSE 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22011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AM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MD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PM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NT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Target Range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0976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0 - 2,000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55.0%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62.8%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53.5%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58.5%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&gt; 55%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31110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2,000 - 5,000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36.5%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28.9%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23.2%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25.2%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45 - 55%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58623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5,000 - 10,000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14.2%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n/a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35 - 45%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61506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Model VMT/Count VMT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0.955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0.938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0.963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2303433"/>
                  </a:ext>
                </a:extLst>
              </a:tr>
            </a:tbl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74669" y="1390715"/>
            <a:ext cx="5813755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2000" b="1" dirty="0">
                <a:solidFill>
                  <a:srgbClr val="003399"/>
                </a:solidFill>
              </a:rPr>
              <a:t>Time-of-Day Assignment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8457" y="4014555"/>
            <a:ext cx="8098972" cy="22467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2000" b="1" dirty="0">
                <a:solidFill>
                  <a:srgbClr val="003399"/>
                </a:solidFill>
              </a:rPr>
              <a:t>TOD assignment is automatically reported by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Volume Group 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Functional Class 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Area Type 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County 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 err="1">
                <a:solidFill>
                  <a:srgbClr val="003399"/>
                </a:solidFill>
              </a:rPr>
              <a:t>Screenline</a:t>
            </a:r>
            <a:endParaRPr lang="en-US" sz="16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13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74507" y="542234"/>
            <a:ext cx="77460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Regional Model – System Performance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26359" y="1303713"/>
            <a:ext cx="3181741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1600" b="1" dirty="0">
                <a:solidFill>
                  <a:srgbClr val="003399"/>
                </a:solidFill>
              </a:rPr>
              <a:t>Example Report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03160" y="1646505"/>
            <a:ext cx="5291154" cy="41242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Reports by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All vehicles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Auto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SU truck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COMB truck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Total truck</a:t>
            </a:r>
          </a:p>
          <a:p>
            <a:pPr marL="285750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Each series includes (by county &amp; by functional class) </a:t>
            </a:r>
          </a:p>
          <a:p>
            <a:pPr marL="742950" lvl="1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VMT</a:t>
            </a:r>
          </a:p>
          <a:p>
            <a:pPr marL="742950" lvl="1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VHT</a:t>
            </a:r>
          </a:p>
          <a:p>
            <a:pPr marL="742950" lvl="1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Average speed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869" y="1716914"/>
            <a:ext cx="3268029" cy="440473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6228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460057" y="542234"/>
            <a:ext cx="43749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Summary of Findings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32093" y="1266388"/>
            <a:ext cx="8705458" cy="44012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3399"/>
                </a:solidFill>
              </a:rPr>
              <a:t>Regional Models represent our state of modeling practice for macro models in Kentucky.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3399"/>
                </a:solidFill>
              </a:rPr>
              <a:t>KYTC’s standardized procedure makes travel demand modeling use consistent, transferable techniques between areas, and flexibility to improvements.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3399"/>
                </a:solidFill>
              </a:rPr>
              <a:t>OD data from AirSage is useful and cost-effective particularly for trip distribution, time-of-day and directional factors.  AirSage adaptable to develop area type factors for trip generation. AirSage trip tables refinement &amp; adjustment essential.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3399"/>
                </a:solidFill>
              </a:rPr>
              <a:t>Estimation of medium (SU) and heavy freight (COMB) truck trip generation significantly improves zone splitting. Truck model can be adjusted to match available information.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3399"/>
                </a:solidFill>
              </a:rPr>
              <a:t>The NCHRP 716 approach for external trip estimation works well for study areas with rural boundary in Kentucky.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3399"/>
                </a:solidFill>
              </a:rPr>
              <a:t>Model parameters are transferable between areas in Kentucky as initial values. HBW trip rates, friction factors of internal person trips &amp; external truck trips, and TOD factors can be adjusted for area-specific values.</a:t>
            </a:r>
          </a:p>
        </p:txBody>
      </p:sp>
    </p:spTree>
    <p:extLst>
      <p:ext uri="{BB962C8B-B14F-4D97-AF65-F5344CB8AC3E}">
        <p14:creationId xmlns:p14="http://schemas.microsoft.com/office/powerpoint/2010/main" val="1440856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44473" y="1259024"/>
            <a:ext cx="6346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000" b="1" i="1" dirty="0">
                <a:solidFill>
                  <a:srgbClr val="003399"/>
                </a:solidFill>
              </a:rPr>
              <a:t>Questions 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42415" y="2171458"/>
            <a:ext cx="8350894" cy="41549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3399"/>
                </a:solidFill>
              </a:rPr>
              <a:t>Scott Thomson, PE </a:t>
            </a:r>
          </a:p>
          <a:p>
            <a:pPr algn="ctr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3399"/>
                </a:solidFill>
              </a:rPr>
              <a:t>KYTC</a:t>
            </a:r>
          </a:p>
          <a:p>
            <a:pPr algn="ctr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3399"/>
                </a:solidFill>
                <a:hlinkClick r:id="rId2"/>
              </a:rPr>
              <a:t>Scott.Thomson@ky.gov</a:t>
            </a:r>
            <a:r>
              <a:rPr lang="en-US" sz="1600" dirty="0">
                <a:solidFill>
                  <a:srgbClr val="003399"/>
                </a:solidFill>
              </a:rPr>
              <a:t>, 502.782.5086</a:t>
            </a:r>
          </a:p>
          <a:p>
            <a:pPr algn="ctr" eaLnBrk="0" hangingPunct="0">
              <a:lnSpc>
                <a:spcPct val="100000"/>
              </a:lnSpc>
              <a:spcBef>
                <a:spcPct val="50000"/>
              </a:spcBef>
              <a:buNone/>
            </a:pPr>
            <a:endParaRPr lang="en-US" sz="1600" dirty="0">
              <a:solidFill>
                <a:srgbClr val="003399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3399"/>
                </a:solidFill>
              </a:rPr>
              <a:t>Jayalakshmi Balaji, PE</a:t>
            </a:r>
          </a:p>
          <a:p>
            <a:pPr algn="ctr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3399"/>
                </a:solidFill>
              </a:rPr>
              <a:t>KYTC</a:t>
            </a:r>
          </a:p>
          <a:p>
            <a:pPr algn="ctr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3399"/>
                </a:solidFill>
                <a:hlinkClick r:id="rId3"/>
              </a:rPr>
              <a:t>Jayalakshmi.balaji@ky.gov</a:t>
            </a:r>
            <a:r>
              <a:rPr lang="en-US" sz="1600" dirty="0">
                <a:solidFill>
                  <a:srgbClr val="003399"/>
                </a:solidFill>
              </a:rPr>
              <a:t>, 502.782.5045</a:t>
            </a:r>
          </a:p>
          <a:p>
            <a:pPr algn="ctr" eaLnBrk="0" hangingPunct="0">
              <a:lnSpc>
                <a:spcPct val="100000"/>
              </a:lnSpc>
              <a:spcBef>
                <a:spcPct val="50000"/>
              </a:spcBef>
              <a:buNone/>
            </a:pPr>
            <a:endParaRPr lang="en-US" sz="1600" dirty="0">
              <a:solidFill>
                <a:srgbClr val="003399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3399"/>
                </a:solidFill>
              </a:rPr>
              <a:t>Ken Kaltenbach, PE </a:t>
            </a:r>
          </a:p>
          <a:p>
            <a:pPr algn="ctr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3399"/>
                </a:solidFill>
              </a:rPr>
              <a:t>Corradino</a:t>
            </a:r>
          </a:p>
          <a:p>
            <a:pPr algn="ctr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3399"/>
                </a:solidFill>
                <a:hlinkClick r:id="rId4"/>
              </a:rPr>
              <a:t>kkaltenbach@Corradino.com</a:t>
            </a:r>
            <a:r>
              <a:rPr lang="en-US" sz="1600" dirty="0">
                <a:solidFill>
                  <a:srgbClr val="003399"/>
                </a:solidFill>
              </a:rPr>
              <a:t>, 502.587.7221</a:t>
            </a:r>
          </a:p>
          <a:p>
            <a:pPr algn="ctr" eaLnBrk="0" hangingPunct="0">
              <a:lnSpc>
                <a:spcPct val="100000"/>
              </a:lnSpc>
              <a:spcBef>
                <a:spcPct val="50000"/>
              </a:spcBef>
              <a:buNone/>
            </a:pPr>
            <a:endParaRPr lang="en-US" sz="1600" dirty="0">
              <a:solidFill>
                <a:srgbClr val="003399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3399"/>
                </a:solidFill>
              </a:rPr>
              <a:t>Johnny Han, PhD, PE </a:t>
            </a:r>
          </a:p>
          <a:p>
            <a:pPr algn="ctr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3399"/>
                </a:solidFill>
              </a:rPr>
              <a:t>Corradino</a:t>
            </a:r>
          </a:p>
          <a:p>
            <a:pPr algn="ctr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3399"/>
                </a:solidFill>
                <a:hlinkClick r:id="rId5"/>
              </a:rPr>
              <a:t>jhan@Corradino.com</a:t>
            </a:r>
            <a:r>
              <a:rPr lang="en-US" sz="1600" dirty="0">
                <a:solidFill>
                  <a:srgbClr val="003399"/>
                </a:solidFill>
              </a:rPr>
              <a:t>, 317.744.9858</a:t>
            </a:r>
          </a:p>
        </p:txBody>
      </p:sp>
    </p:spTree>
    <p:extLst>
      <p:ext uri="{BB962C8B-B14F-4D97-AF65-F5344CB8AC3E}">
        <p14:creationId xmlns:p14="http://schemas.microsoft.com/office/powerpoint/2010/main" val="535655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1686510" y="1018095"/>
            <a:ext cx="59218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Using KYTC Regional Models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3029820" y="3847750"/>
            <a:ext cx="3235181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b="1" dirty="0">
                <a:solidFill>
                  <a:srgbClr val="003399"/>
                </a:solidFill>
                <a:latin typeface="Futuri Black" pitchFamily="2" charset="0"/>
                <a:ea typeface="Batang" pitchFamily="18" charset="-127"/>
                <a:cs typeface="Times New Roman" pitchFamily="18" charset="0"/>
              </a:rPr>
              <a:t>Presented by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003399"/>
                </a:solidFill>
                <a:latin typeface="Futuri Black" pitchFamily="2" charset="0"/>
                <a:ea typeface="Batang" pitchFamily="18" charset="-127"/>
                <a:cs typeface="Times New Roman" pitchFamily="18" charset="0"/>
              </a:rPr>
              <a:t>The Corradino Group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118" y="6223518"/>
            <a:ext cx="1450029" cy="488115"/>
          </a:xfrm>
          <a:prstGeom prst="rect">
            <a:avLst/>
          </a:prstGeom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139354" y="2500269"/>
            <a:ext cx="5016117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b="1" dirty="0">
                <a:solidFill>
                  <a:srgbClr val="003399"/>
                </a:solidFill>
                <a:latin typeface="Futuri Black" pitchFamily="2" charset="0"/>
                <a:ea typeface="Batang" pitchFamily="18" charset="-127"/>
                <a:cs typeface="Times New Roman" pitchFamily="18" charset="0"/>
              </a:rPr>
              <a:t>Presented to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003399"/>
                </a:solidFill>
                <a:latin typeface="Futuri Black" pitchFamily="2" charset="0"/>
                <a:ea typeface="Batang" pitchFamily="18" charset="-127"/>
                <a:cs typeface="Times New Roman" pitchFamily="18" charset="0"/>
              </a:rPr>
              <a:t>The Kentucky Model Users Group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777622" y="5429399"/>
            <a:ext cx="17395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003399"/>
                </a:solidFill>
                <a:latin typeface="Futuri Black" pitchFamily="2" charset="0"/>
                <a:ea typeface="Batang" pitchFamily="18" charset="-127"/>
                <a:cs typeface="Times New Roman" pitchFamily="18" charset="0"/>
              </a:rPr>
              <a:t>Frankfort, KY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003399"/>
                </a:solidFill>
                <a:latin typeface="Futuri Black" pitchFamily="2" charset="0"/>
                <a:ea typeface="Batang" pitchFamily="18" charset="-127"/>
                <a:cs typeface="Times New Roman" pitchFamily="18" charset="0"/>
              </a:rPr>
              <a:t>April 18,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5" y="6087889"/>
            <a:ext cx="1484733" cy="7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63091"/>
      </p:ext>
    </p:extLst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3849761" y="542234"/>
            <a:ext cx="15953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Outline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53854" y="1510780"/>
            <a:ext cx="4787122" cy="40934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KYTC’s Model User Agreement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Network Flexibility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Speed &amp; Capacity Adjustment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Zone Splitting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Truck Model Adjustment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Select Link Analysis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OD data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n-US" sz="2000" b="1" dirty="0"/>
          </a:p>
        </p:txBody>
      </p:sp>
      <p:pic>
        <p:nvPicPr>
          <p:cNvPr id="2050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153" y="6358859"/>
            <a:ext cx="11525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558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567245" y="542234"/>
            <a:ext cx="81603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KYTC’s Standardization of Regional TDM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51526" y="1217271"/>
            <a:ext cx="8437911" cy="1015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2000" b="1" dirty="0">
                <a:solidFill>
                  <a:srgbClr val="FF0000"/>
                </a:solidFill>
              </a:rPr>
              <a:t>KYTC has developed a standardized travel demand modeling procedure. The District 9 regional model is the latest to use the procedure.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1526" y="2356464"/>
            <a:ext cx="553609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2000" b="1" dirty="0">
                <a:solidFill>
                  <a:srgbClr val="003399"/>
                </a:solidFill>
              </a:rPr>
              <a:t>1. Standardized Organization of Model Files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66" y="2954614"/>
            <a:ext cx="7617726" cy="3194261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3760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319411" y="542234"/>
            <a:ext cx="46560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KYTC’s Model Transfer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90466" y="1510780"/>
            <a:ext cx="8257592" cy="443198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Models are initially developed by consultants under KYTC’s guidance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Models comply with KYTC’s standardization 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Models are enhanced by KYTC and consultants as needed upon KYTC’s model review (this could be a few rounds)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Key to Success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FF0000"/>
                </a:solidFill>
              </a:rPr>
              <a:t>KYTC’s Standardization 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FF0000"/>
                </a:solidFill>
              </a:rPr>
              <a:t>Shared Resources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FF0000"/>
                </a:solidFill>
              </a:rPr>
              <a:t>Effective Communication &amp; Coordination between KYTC and Consultants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223083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745302" y="542234"/>
            <a:ext cx="38042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Network Flexibility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87829" y="1380406"/>
            <a:ext cx="8364466" cy="31700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2000" b="1" dirty="0">
                <a:solidFill>
                  <a:srgbClr val="003399"/>
                </a:solidFill>
              </a:rPr>
              <a:t>Field </a:t>
            </a:r>
            <a:r>
              <a:rPr lang="en-US" sz="2000" b="1" dirty="0" err="1">
                <a:solidFill>
                  <a:srgbClr val="FF0000"/>
                </a:solidFill>
              </a:rPr>
              <a:t>In_Network</a:t>
            </a:r>
            <a:r>
              <a:rPr lang="en-US" sz="2000" b="1" dirty="0">
                <a:solidFill>
                  <a:srgbClr val="003399"/>
                </a:solidFill>
              </a:rPr>
              <a:t> is used to control link usage by vehicles.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endParaRPr lang="en-US" sz="2000" b="1" dirty="0">
              <a:solidFill>
                <a:srgbClr val="003399"/>
              </a:solidFill>
            </a:endParaRPr>
          </a:p>
          <a:p>
            <a:pPr marL="742950" lvl="1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Null or 0  =  inactive links (not used by model)</a:t>
            </a:r>
          </a:p>
          <a:p>
            <a:pPr marL="742950" lvl="1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1  =  active for </a:t>
            </a:r>
            <a:r>
              <a:rPr lang="en-US" sz="2000" b="1" dirty="0">
                <a:solidFill>
                  <a:srgbClr val="FF0000"/>
                </a:solidFill>
              </a:rPr>
              <a:t>all vehicles</a:t>
            </a:r>
          </a:p>
          <a:p>
            <a:pPr marL="742950" lvl="1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2  =  active for </a:t>
            </a:r>
            <a:r>
              <a:rPr lang="en-US" sz="2000" b="1" dirty="0">
                <a:solidFill>
                  <a:srgbClr val="FF0000"/>
                </a:solidFill>
              </a:rPr>
              <a:t>auto only</a:t>
            </a:r>
            <a:endParaRPr lang="en-US" sz="2000" b="1" dirty="0">
              <a:solidFill>
                <a:srgbClr val="003399"/>
              </a:solidFill>
            </a:endParaRPr>
          </a:p>
          <a:p>
            <a:pPr marL="742950" lvl="1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3  =  active for </a:t>
            </a:r>
            <a:r>
              <a:rPr lang="en-US" sz="2000" b="1" dirty="0">
                <a:solidFill>
                  <a:srgbClr val="FF0000"/>
                </a:solidFill>
              </a:rPr>
              <a:t>truck only</a:t>
            </a:r>
            <a:endParaRPr lang="en-US" sz="2000" b="1" dirty="0">
              <a:solidFill>
                <a:srgbClr val="003399"/>
              </a:solidFill>
            </a:endParaRP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n-US" sz="20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92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015937" y="542234"/>
            <a:ext cx="52629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Speed/Capacity Overrides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7829" y="1380406"/>
            <a:ext cx="8397551" cy="24006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Network fields </a:t>
            </a:r>
            <a:r>
              <a:rPr lang="en-US" sz="2000" b="1" dirty="0" err="1">
                <a:solidFill>
                  <a:srgbClr val="FF0000"/>
                </a:solidFill>
              </a:rPr>
              <a:t>Speed_Override</a:t>
            </a:r>
            <a:r>
              <a:rPr lang="en-US" sz="2000" b="1" dirty="0">
                <a:solidFill>
                  <a:srgbClr val="003399"/>
                </a:solidFill>
              </a:rPr>
              <a:t> and </a:t>
            </a:r>
            <a:r>
              <a:rPr lang="en-US" sz="2000" b="1" dirty="0" err="1">
                <a:solidFill>
                  <a:srgbClr val="FF0000"/>
                </a:solidFill>
              </a:rPr>
              <a:t>HourlyCap_Override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003399"/>
                </a:solidFill>
              </a:rPr>
              <a:t>(AB/BA) are used to override free-flow speed &amp; capacity calculated by HCM 2010 methods as needed 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3</a:t>
            </a:r>
            <a:r>
              <a:rPr lang="en-US" sz="2000" b="1" baseline="30000" dirty="0">
                <a:solidFill>
                  <a:srgbClr val="003399"/>
                </a:solidFill>
              </a:rPr>
              <a:t>rd</a:t>
            </a:r>
            <a:r>
              <a:rPr lang="en-US" sz="2000" b="1" dirty="0">
                <a:solidFill>
                  <a:srgbClr val="003399"/>
                </a:solidFill>
              </a:rPr>
              <a:t> party data source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Improved model calibration/validation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n-US" sz="2000" b="1" dirty="0">
              <a:solidFill>
                <a:srgbClr val="0033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297" y="3496115"/>
            <a:ext cx="5031601" cy="323242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5068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3190133" y="542234"/>
            <a:ext cx="29145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Zone Splitting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7830" y="1380406"/>
            <a:ext cx="8341566" cy="16312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457200" indent="-457200" eaLnBrk="0" hangingPunct="0">
              <a:lnSpc>
                <a:spcPct val="10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003399"/>
                </a:solidFill>
              </a:rPr>
              <a:t>Split Zones (based on homogeneous land use)</a:t>
            </a:r>
          </a:p>
          <a:p>
            <a:pPr marL="457200" indent="-457200" eaLnBrk="0" hangingPunct="0">
              <a:lnSpc>
                <a:spcPct val="10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003399"/>
                </a:solidFill>
              </a:rPr>
              <a:t>Update zonal SE data (ensure original zonal totals equal the sum of all subdivisions)</a:t>
            </a:r>
          </a:p>
          <a:p>
            <a:pPr marL="457200" indent="-457200" eaLnBrk="0" hangingPunct="0">
              <a:lnSpc>
                <a:spcPct val="10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003399"/>
                </a:solidFill>
              </a:rPr>
              <a:t>Update network (ensure new centroid IDs match new TAZ IDs)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224" y="3172408"/>
            <a:ext cx="3890866" cy="348964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03668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3190133" y="542234"/>
            <a:ext cx="29145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Zone Splitting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7829" y="1380406"/>
            <a:ext cx="3489649" cy="22467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457200" indent="-457200" eaLnBrk="0" hangingPunct="0">
              <a:lnSpc>
                <a:spcPct val="100000"/>
              </a:lnSpc>
              <a:spcBef>
                <a:spcPct val="50000"/>
              </a:spcBef>
              <a:buFont typeface="+mj-lt"/>
              <a:buAutoNum type="arabicPeriod" startAt="4"/>
            </a:pPr>
            <a:r>
              <a:rPr lang="en-US" sz="2000" b="1" dirty="0">
                <a:solidFill>
                  <a:srgbClr val="003399"/>
                </a:solidFill>
              </a:rPr>
              <a:t>Update K-factor matrix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Used by </a:t>
            </a:r>
            <a:r>
              <a:rPr lang="en-US" sz="1600" b="1" dirty="0" err="1">
                <a:solidFill>
                  <a:srgbClr val="003399"/>
                </a:solidFill>
              </a:rPr>
              <a:t>HBSchool</a:t>
            </a:r>
            <a:r>
              <a:rPr lang="en-US" sz="1600" b="1" dirty="0">
                <a:solidFill>
                  <a:srgbClr val="003399"/>
                </a:solidFill>
              </a:rPr>
              <a:t> trip distribution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Value = 1 or 0 (intra-county OD flow or not)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Matrix dimension must match TAZs 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91" y="1580461"/>
            <a:ext cx="4777272" cy="179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91" y="3849856"/>
            <a:ext cx="4777273" cy="182318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87828" y="3996086"/>
            <a:ext cx="3489649" cy="13234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2000" b="1" dirty="0">
                <a:solidFill>
                  <a:srgbClr val="FF0000"/>
                </a:solidFill>
              </a:rPr>
              <a:t>Improved approach/script reduces error reporting caused by matrix dimension issues</a:t>
            </a:r>
          </a:p>
        </p:txBody>
      </p:sp>
    </p:spTree>
    <p:extLst>
      <p:ext uri="{BB962C8B-B14F-4D97-AF65-F5344CB8AC3E}">
        <p14:creationId xmlns:p14="http://schemas.microsoft.com/office/powerpoint/2010/main" val="26298934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183962" y="542234"/>
            <a:ext cx="49269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Truck Model Adjustment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35905" y="1325785"/>
            <a:ext cx="8705458" cy="11387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Truck Generation Rates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QRFM II – starting point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Adjusted by ODME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154516"/>
              </p:ext>
            </p:extLst>
          </p:nvPr>
        </p:nvGraphicFramePr>
        <p:xfrm>
          <a:off x="2006082" y="2663334"/>
          <a:ext cx="5607698" cy="1121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2978">
                  <a:extLst>
                    <a:ext uri="{9D8B030D-6E8A-4147-A177-3AD203B41FA5}">
                      <a16:colId xmlns:a16="http://schemas.microsoft.com/office/drawing/2014/main" val="3937128974"/>
                    </a:ext>
                  </a:extLst>
                </a:gridCol>
                <a:gridCol w="1205734">
                  <a:extLst>
                    <a:ext uri="{9D8B030D-6E8A-4147-A177-3AD203B41FA5}">
                      <a16:colId xmlns:a16="http://schemas.microsoft.com/office/drawing/2014/main" val="3417803788"/>
                    </a:ext>
                  </a:extLst>
                </a:gridCol>
                <a:gridCol w="1518911">
                  <a:extLst>
                    <a:ext uri="{9D8B030D-6E8A-4147-A177-3AD203B41FA5}">
                      <a16:colId xmlns:a16="http://schemas.microsoft.com/office/drawing/2014/main" val="3294568590"/>
                    </a:ext>
                  </a:extLst>
                </a:gridCol>
                <a:gridCol w="1190075">
                  <a:extLst>
                    <a:ext uri="{9D8B030D-6E8A-4147-A177-3AD203B41FA5}">
                      <a16:colId xmlns:a16="http://schemas.microsoft.com/office/drawing/2014/main" val="217235612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Internal Truck (non-</a:t>
                      </a:r>
                      <a:r>
                        <a:rPr lang="en-US" sz="1600" dirty="0" err="1">
                          <a:effectLst/>
                        </a:rPr>
                        <a:t>intrazonal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Trips by QRFM II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Target Totals by ODME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Adjusting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Factor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20859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 Truck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18,140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23,763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1.31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96828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COMB Truck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6,369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11,323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1.78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21168383"/>
                  </a:ext>
                </a:extLst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5905" y="4109417"/>
            <a:ext cx="8705458" cy="22467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Truck Special Generators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TAZ fields </a:t>
            </a:r>
            <a:r>
              <a:rPr lang="en-US" sz="1600" b="1" dirty="0" err="1">
                <a:solidFill>
                  <a:srgbClr val="FF0000"/>
                </a:solidFill>
              </a:rPr>
              <a:t>SG_MdTrk</a:t>
            </a:r>
            <a:r>
              <a:rPr lang="en-US" sz="1600" b="1" dirty="0">
                <a:solidFill>
                  <a:srgbClr val="003399"/>
                </a:solidFill>
              </a:rPr>
              <a:t> &amp; </a:t>
            </a:r>
            <a:r>
              <a:rPr lang="en-US" sz="1600" b="1" dirty="0" err="1">
                <a:solidFill>
                  <a:srgbClr val="FF0000"/>
                </a:solidFill>
              </a:rPr>
              <a:t>SG_HvyTrk</a:t>
            </a:r>
            <a:endParaRPr lang="en-US" sz="1600" b="1" dirty="0">
              <a:solidFill>
                <a:srgbClr val="FF0000"/>
              </a:solidFill>
            </a:endParaRP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Represent zonal additive truck trips </a:t>
            </a:r>
            <a:r>
              <a:rPr lang="en-US" sz="1600" b="1" dirty="0">
                <a:solidFill>
                  <a:srgbClr val="FF0000"/>
                </a:solidFill>
              </a:rPr>
              <a:t>(+/-)</a:t>
            </a:r>
          </a:p>
          <a:p>
            <a:pPr lvl="1"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1600" b="1" dirty="0">
                <a:solidFill>
                  <a:srgbClr val="003399"/>
                </a:solidFill>
              </a:rPr>
              <a:t>                  </a:t>
            </a:r>
            <a:r>
              <a:rPr lang="en-US" sz="1600" b="1" dirty="0">
                <a:solidFill>
                  <a:srgbClr val="00B050"/>
                </a:solidFill>
              </a:rPr>
              <a:t>final trucks = initial trucks + 0.5 * </a:t>
            </a:r>
            <a:r>
              <a:rPr lang="en-US" sz="1600" b="1" dirty="0" err="1">
                <a:solidFill>
                  <a:srgbClr val="00B050"/>
                </a:solidFill>
              </a:rPr>
              <a:t>SG_MdTrk</a:t>
            </a:r>
            <a:r>
              <a:rPr lang="en-US" sz="1600" b="1" dirty="0">
                <a:solidFill>
                  <a:srgbClr val="00B050"/>
                </a:solidFill>
              </a:rPr>
              <a:t> or </a:t>
            </a:r>
            <a:r>
              <a:rPr lang="en-US" sz="1600" b="1" dirty="0" err="1">
                <a:solidFill>
                  <a:srgbClr val="00B050"/>
                </a:solidFill>
              </a:rPr>
              <a:t>SG_HvyTrk</a:t>
            </a:r>
            <a:endParaRPr lang="en-US" sz="1600" b="1" dirty="0">
              <a:solidFill>
                <a:srgbClr val="00B050"/>
              </a:solidFill>
            </a:endParaRP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Useful in model calibration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99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35905" y="1325785"/>
            <a:ext cx="4292079" cy="4770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Select Link Analysis – show where the traffic that pass through a specified set of links/zones go to and/or come from.  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2 ways to define select links/zones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 err="1">
                <a:solidFill>
                  <a:srgbClr val="003399"/>
                </a:solidFill>
              </a:rPr>
              <a:t>TransCAD</a:t>
            </a:r>
            <a:r>
              <a:rPr lang="en-US" sz="1600" b="1" dirty="0">
                <a:solidFill>
                  <a:srgbClr val="003399"/>
                </a:solidFill>
              </a:rPr>
              <a:t> Select Link/Zone Query Builder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Select Link Control File ( </a:t>
            </a:r>
            <a:r>
              <a:rPr lang="en-US" sz="1600" b="1" dirty="0">
                <a:solidFill>
                  <a:srgbClr val="FF0000"/>
                </a:solidFill>
              </a:rPr>
              <a:t>*.</a:t>
            </a:r>
            <a:r>
              <a:rPr lang="en-US" sz="1600" b="1" dirty="0" err="1">
                <a:solidFill>
                  <a:srgbClr val="FF0000"/>
                </a:solidFill>
              </a:rPr>
              <a:t>qry</a:t>
            </a:r>
            <a:r>
              <a:rPr lang="en-US" sz="1600" b="1" dirty="0">
                <a:solidFill>
                  <a:srgbClr val="FF0000"/>
                </a:solidFill>
              </a:rPr>
              <a:t>, </a:t>
            </a:r>
            <a:r>
              <a:rPr lang="en-US" sz="1600" b="1" dirty="0">
                <a:solidFill>
                  <a:srgbClr val="003399"/>
                </a:solidFill>
              </a:rPr>
              <a:t>can be opened &amp; edited in text editor)</a:t>
            </a:r>
          </a:p>
          <a:p>
            <a:pPr marL="285750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rgbClr val="FF0000"/>
                </a:solidFill>
              </a:rPr>
              <a:t>And/Or</a:t>
            </a:r>
            <a:r>
              <a:rPr lang="en-US" sz="2000" b="1" dirty="0">
                <a:solidFill>
                  <a:srgbClr val="003399"/>
                </a:solidFill>
              </a:rPr>
              <a:t> operators for </a:t>
            </a:r>
            <a:r>
              <a:rPr lang="en-US" sz="2000" b="1" dirty="0">
                <a:solidFill>
                  <a:srgbClr val="FF0000"/>
                </a:solidFill>
              </a:rPr>
              <a:t>links &amp; nodes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085" y="4755582"/>
            <a:ext cx="4566669" cy="153951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994296" y="542234"/>
            <a:ext cx="53062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Select Link Query Options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25347" y="5547580"/>
            <a:ext cx="3750906" cy="1745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722" y="1311660"/>
            <a:ext cx="3473645" cy="3185382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4525347" y="3153748"/>
            <a:ext cx="793102" cy="6438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80114" y="4497042"/>
            <a:ext cx="345233" cy="1869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2166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994296" y="542234"/>
            <a:ext cx="53062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Select Link Query Options</a:t>
            </a:r>
            <a:endParaRPr lang="en-US" sz="3200" dirty="0">
              <a:solidFill>
                <a:schemeClr val="accent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26" y="1409701"/>
            <a:ext cx="2421139" cy="462915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431" y="3238500"/>
            <a:ext cx="3841998" cy="301293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71525" y="3466992"/>
            <a:ext cx="1209675" cy="2382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505799" y="1278160"/>
            <a:ext cx="5493395" cy="1877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Select Link Volume reported by 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Daily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Each time period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Vehicle class (auto, SU truck, COMB truck)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Direction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6807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870371" y="542234"/>
            <a:ext cx="35541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OD - Background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5905" y="1297792"/>
            <a:ext cx="8705458" cy="39395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No current household OD survey data. No NHTS add-on.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Lower cost compared to traditional household travel surveys.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KYTC first purchased OD data for Lexington Area MPO model 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KYTC and Corradino have gained thorough insight in the use of OD data from AirSage for model development. 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For District 9 Regional Model, OD data was collected using an initial 500-zone structure. (resolution limit = 0.25 mi square)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rgbClr val="003399"/>
                </a:solidFill>
              </a:rPr>
              <a:t>AirSage</a:t>
            </a:r>
            <a:r>
              <a:rPr lang="en-US" sz="2000" b="1" dirty="0">
                <a:solidFill>
                  <a:srgbClr val="003399"/>
                </a:solidFill>
              </a:rPr>
              <a:t> OD data provides internal-internal trips within the model area by purpose and time period. If data collection area is large enough, external trip information can be obtained from </a:t>
            </a:r>
            <a:r>
              <a:rPr lang="en-US" sz="2000" b="1" dirty="0" err="1">
                <a:solidFill>
                  <a:srgbClr val="003399"/>
                </a:solidFill>
              </a:rPr>
              <a:t>AirSage</a:t>
            </a:r>
            <a:r>
              <a:rPr lang="en-US" sz="2000" b="1" dirty="0">
                <a:solidFill>
                  <a:srgbClr val="003399"/>
                </a:solidFill>
              </a:rPr>
              <a:t>.</a:t>
            </a:r>
          </a:p>
        </p:txBody>
      </p:sp>
      <p:pic>
        <p:nvPicPr>
          <p:cNvPr id="4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854" y="6307100"/>
            <a:ext cx="11525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9931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135543" y="542234"/>
            <a:ext cx="70238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Data Pre-processing using AirSage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5905" y="1297792"/>
            <a:ext cx="8705458" cy="544764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Create </a:t>
            </a:r>
            <a:r>
              <a:rPr lang="en-US" sz="2000" b="1" dirty="0" err="1">
                <a:solidFill>
                  <a:srgbClr val="003399"/>
                </a:solidFill>
              </a:rPr>
              <a:t>TransCAD</a:t>
            </a:r>
            <a:r>
              <a:rPr lang="en-US" sz="2000" b="1" dirty="0">
                <a:solidFill>
                  <a:srgbClr val="003399"/>
                </a:solidFill>
              </a:rPr>
              <a:t> matrix files from </a:t>
            </a:r>
            <a:r>
              <a:rPr lang="en-US" sz="2000" b="1" dirty="0" err="1">
                <a:solidFill>
                  <a:srgbClr val="003399"/>
                </a:solidFill>
              </a:rPr>
              <a:t>AirSage</a:t>
            </a:r>
            <a:r>
              <a:rPr lang="en-US" sz="2000" b="1" dirty="0">
                <a:solidFill>
                  <a:srgbClr val="003399"/>
                </a:solidFill>
              </a:rPr>
              <a:t> (.CSV)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Time Periods (Comes as five periods)</a:t>
            </a:r>
          </a:p>
          <a:p>
            <a:pPr marL="1200150" lvl="2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AM peak = 6:00-9:00 </a:t>
            </a:r>
          </a:p>
          <a:p>
            <a:pPr marL="1200150" lvl="2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Mid-day = 9:00-15:00 </a:t>
            </a:r>
          </a:p>
          <a:p>
            <a:pPr marL="1200150" lvl="2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PM peak = 15:00-18:00      			          </a:t>
            </a:r>
          </a:p>
          <a:p>
            <a:pPr marL="1200150" lvl="2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Night = 18:00-24:00 &amp; 0:00-6:00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Trip Purpose: (H-home, W-work, O=other)</a:t>
            </a:r>
          </a:p>
          <a:p>
            <a:pPr marL="1200150" lvl="2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HBW = </a:t>
            </a:r>
            <a:r>
              <a:rPr lang="en-US" sz="1600" b="1" dirty="0">
                <a:solidFill>
                  <a:srgbClr val="FF0000"/>
                </a:solidFill>
              </a:rPr>
              <a:t>HW, WH</a:t>
            </a:r>
          </a:p>
          <a:p>
            <a:pPr marL="1200150" lvl="2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HBO = </a:t>
            </a:r>
            <a:r>
              <a:rPr lang="en-US" sz="1600" b="1" dirty="0">
                <a:solidFill>
                  <a:srgbClr val="FF0000"/>
                </a:solidFill>
              </a:rPr>
              <a:t>HO, OH, HH</a:t>
            </a:r>
          </a:p>
          <a:p>
            <a:pPr marL="1200150" lvl="2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NHB = </a:t>
            </a:r>
            <a:r>
              <a:rPr lang="en-US" sz="1600" b="1" dirty="0">
                <a:solidFill>
                  <a:srgbClr val="FF0000"/>
                </a:solidFill>
              </a:rPr>
              <a:t>WO, OW, WW, OO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The 500-zone OD table is used for trip generation, time-of-day and directional factor analysis. A refined 620-zone OD table (the final internal TAZs) is used for friction factor development.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endParaRPr lang="en-US" sz="2000" b="1" dirty="0">
              <a:solidFill>
                <a:srgbClr val="003399"/>
              </a:solidFill>
            </a:endParaRPr>
          </a:p>
        </p:txBody>
      </p:sp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854" y="6307100"/>
            <a:ext cx="11525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35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35904" y="1269799"/>
            <a:ext cx="4674636" cy="53245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2000" b="1" dirty="0">
                <a:solidFill>
                  <a:srgbClr val="003399"/>
                </a:solidFill>
              </a:rPr>
              <a:t>2. Standardized Model Stream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3399"/>
                </a:solidFill>
              </a:rPr>
              <a:t>Same framework for regional models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3399"/>
                </a:solidFill>
              </a:rPr>
              <a:t>Identified methodologies for sub-models (e.g., 2010 HCM speed/capacity calculator, NCHRP 716 external trip model)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3399"/>
                </a:solidFill>
              </a:rPr>
              <a:t>TAZ/Network coding &amp; fields requirement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3399"/>
                </a:solidFill>
              </a:rPr>
              <a:t>KYTC’s default traffic assignment &amp; feedback loop parameters (e.g., # of iterations, assignment convergence criteria) 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3399"/>
                </a:solidFill>
              </a:rPr>
              <a:t>KYTC’s highway assignment validation targets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3399"/>
                </a:solidFill>
              </a:rPr>
              <a:t>Flexible application of </a:t>
            </a:r>
            <a:r>
              <a:rPr lang="en-US" sz="1600" b="1" dirty="0" err="1">
                <a:solidFill>
                  <a:srgbClr val="003399"/>
                </a:solidFill>
              </a:rPr>
              <a:t>AirSage</a:t>
            </a:r>
            <a:r>
              <a:rPr lang="en-US" sz="1600" b="1" dirty="0">
                <a:solidFill>
                  <a:srgbClr val="003399"/>
                </a:solidFill>
              </a:rPr>
              <a:t> and other useful data sources for enhancing sub-models or model parameters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40" y="1455576"/>
            <a:ext cx="3900196" cy="39841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414015" y="542234"/>
            <a:ext cx="64668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Standard flow of Regional TDMs</a:t>
            </a:r>
            <a:endParaRPr lang="en-US" sz="3200" dirty="0">
              <a:solidFill>
                <a:schemeClr val="accent6"/>
              </a:solidFill>
            </a:endParaRPr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827" y="6345179"/>
            <a:ext cx="11525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9961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362366" y="542234"/>
            <a:ext cx="65701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 err="1">
                <a:solidFill>
                  <a:schemeClr val="accent6"/>
                </a:solidFill>
                <a:ea typeface="Batang" pitchFamily="18" charset="-127"/>
              </a:rPr>
              <a:t>AirSage</a:t>
            </a: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 – Coverage Assessment</a:t>
            </a:r>
            <a:endParaRPr lang="en-US" sz="3200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225" y="1325785"/>
            <a:ext cx="4175138" cy="4798783"/>
          </a:xfrm>
          <a:prstGeom prst="rect">
            <a:avLst/>
          </a:prstGeom>
          <a:noFill/>
          <a:ln w="3175">
            <a:noFill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5905" y="1297792"/>
            <a:ext cx="4432038" cy="48628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0000"/>
                </a:solidFill>
              </a:rPr>
              <a:t>85%</a:t>
            </a:r>
            <a:r>
              <a:rPr lang="en-US" sz="2000" b="1" dirty="0">
                <a:solidFill>
                  <a:srgbClr val="003399"/>
                </a:solidFill>
              </a:rPr>
              <a:t> of 500 zones had data.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n-US" sz="2000" b="1" dirty="0">
              <a:solidFill>
                <a:srgbClr val="003399"/>
              </a:solidFill>
            </a:endParaRP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n-US" sz="2000" b="1" dirty="0">
              <a:solidFill>
                <a:srgbClr val="003399"/>
              </a:solidFill>
            </a:endParaRP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n-US" sz="2000" b="1" dirty="0">
              <a:solidFill>
                <a:srgbClr val="003399"/>
              </a:solidFill>
            </a:endParaRP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n-US" sz="2000" b="1" dirty="0">
              <a:solidFill>
                <a:srgbClr val="003399"/>
              </a:solidFill>
            </a:endParaRP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Uncovered zones are typically in rural areas with low population (</a:t>
            </a:r>
            <a:r>
              <a:rPr lang="en-US" sz="2000" b="1" dirty="0">
                <a:solidFill>
                  <a:srgbClr val="FF0000"/>
                </a:solidFill>
              </a:rPr>
              <a:t>7%</a:t>
            </a:r>
            <a:r>
              <a:rPr lang="en-US" sz="2000" b="1" dirty="0">
                <a:solidFill>
                  <a:srgbClr val="003399"/>
                </a:solidFill>
              </a:rPr>
              <a:t> of area in the District 9 model)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Uncovered areas are a function of poor cellular service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n-US" sz="2000" b="1" dirty="0">
              <a:solidFill>
                <a:srgbClr val="003399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205481"/>
              </p:ext>
            </p:extLst>
          </p:nvPr>
        </p:nvGraphicFramePr>
        <p:xfrm>
          <a:off x="531844" y="1889730"/>
          <a:ext cx="4142793" cy="1226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8923">
                  <a:extLst>
                    <a:ext uri="{9D8B030D-6E8A-4147-A177-3AD203B41FA5}">
                      <a16:colId xmlns:a16="http://schemas.microsoft.com/office/drawing/2014/main" val="1663760746"/>
                    </a:ext>
                  </a:extLst>
                </a:gridCol>
                <a:gridCol w="872203">
                  <a:extLst>
                    <a:ext uri="{9D8B030D-6E8A-4147-A177-3AD203B41FA5}">
                      <a16:colId xmlns:a16="http://schemas.microsoft.com/office/drawing/2014/main" val="533942940"/>
                    </a:ext>
                  </a:extLst>
                </a:gridCol>
                <a:gridCol w="966579">
                  <a:extLst>
                    <a:ext uri="{9D8B030D-6E8A-4147-A177-3AD203B41FA5}">
                      <a16:colId xmlns:a16="http://schemas.microsoft.com/office/drawing/2014/main" val="1987029223"/>
                    </a:ext>
                  </a:extLst>
                </a:gridCol>
                <a:gridCol w="895088">
                  <a:extLst>
                    <a:ext uri="{9D8B030D-6E8A-4147-A177-3AD203B41FA5}">
                      <a16:colId xmlns:a16="http://schemas.microsoft.com/office/drawing/2014/main" val="1672174348"/>
                    </a:ext>
                  </a:extLst>
                </a:gridCol>
              </a:tblGrid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Covered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Zones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Uncovered Zones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Zones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25117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Origin Zone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426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985497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Destination Zone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426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405334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 + D Zone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428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74421663"/>
                  </a:ext>
                </a:extLst>
              </a:tr>
            </a:tbl>
          </a:graphicData>
        </a:graphic>
      </p:graphicFrame>
      <p:pic>
        <p:nvPicPr>
          <p:cNvPr id="6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854" y="6307100"/>
            <a:ext cx="11525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061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676415" y="542234"/>
            <a:ext cx="39421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AirSage – Cautions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5905" y="1297792"/>
            <a:ext cx="8574830" cy="53245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rgbClr val="003399"/>
                </a:solidFill>
              </a:rPr>
              <a:t>AirSage</a:t>
            </a:r>
            <a:r>
              <a:rPr lang="en-US" sz="2000" b="1" dirty="0">
                <a:solidFill>
                  <a:srgbClr val="003399"/>
                </a:solidFill>
              </a:rPr>
              <a:t> trips by purpose must be evaluated.  Will effect trip generation rates. 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n-US" sz="2000" b="1" dirty="0">
              <a:solidFill>
                <a:srgbClr val="003399"/>
              </a:solidFill>
            </a:endParaRP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n-US" sz="2000" b="1" dirty="0">
              <a:solidFill>
                <a:srgbClr val="003399"/>
              </a:solidFill>
            </a:endParaRP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n-US" sz="2000" b="1" dirty="0">
              <a:solidFill>
                <a:srgbClr val="003399"/>
              </a:solidFill>
            </a:endParaRP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n-US" sz="2000" b="1" dirty="0">
              <a:solidFill>
                <a:srgbClr val="003399"/>
              </a:solidFill>
            </a:endParaRP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Analysis is generalized due to resolution limits &amp; aggregate data.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rgbClr val="003399"/>
                </a:solidFill>
              </a:rPr>
              <a:t>AirSage</a:t>
            </a:r>
            <a:r>
              <a:rPr lang="en-US" sz="2000" b="1" dirty="0">
                <a:solidFill>
                  <a:srgbClr val="003399"/>
                </a:solidFill>
              </a:rPr>
              <a:t> can provide trip data that is normalized to census population as well as multiple carriers.  With multiple carriers, averaging the two sets minimizes data bias. 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Initial </a:t>
            </a:r>
            <a:r>
              <a:rPr lang="en-US" sz="2000" b="1" dirty="0" err="1">
                <a:solidFill>
                  <a:srgbClr val="003399"/>
                </a:solidFill>
              </a:rPr>
              <a:t>AirSage</a:t>
            </a:r>
            <a:r>
              <a:rPr lang="en-US" sz="2000" b="1" dirty="0">
                <a:solidFill>
                  <a:srgbClr val="003399"/>
                </a:solidFill>
              </a:rPr>
              <a:t> OD table needs refinement (an ODME process is recommended) before analysis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en-US" sz="2000" b="1" dirty="0">
              <a:solidFill>
                <a:srgbClr val="003399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040363"/>
              </p:ext>
            </p:extLst>
          </p:nvPr>
        </p:nvGraphicFramePr>
        <p:xfrm>
          <a:off x="1045731" y="2127866"/>
          <a:ext cx="6858000" cy="1546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6846">
                  <a:extLst>
                    <a:ext uri="{9D8B030D-6E8A-4147-A177-3AD203B41FA5}">
                      <a16:colId xmlns:a16="http://schemas.microsoft.com/office/drawing/2014/main" val="1546541194"/>
                    </a:ext>
                  </a:extLst>
                </a:gridCol>
                <a:gridCol w="1162296">
                  <a:extLst>
                    <a:ext uri="{9D8B030D-6E8A-4147-A177-3AD203B41FA5}">
                      <a16:colId xmlns:a16="http://schemas.microsoft.com/office/drawing/2014/main" val="262840864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56296845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242772347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632967279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Purpose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AirSage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Calibrated D9 Model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53360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Internal P's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Internal A's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Internal P's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Internal A's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8860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HBW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solidFill>
                            <a:srgbClr val="FF0000"/>
                          </a:solidFill>
                          <a:effectLst/>
                        </a:rPr>
                        <a:t>118,429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118,429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160,704</a:t>
                      </a:r>
                      <a:endParaRPr 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159,215</a:t>
                      </a:r>
                      <a:endParaRPr 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304633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HBO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654,781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654,781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466,274</a:t>
                      </a:r>
                      <a:endParaRPr 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484,083</a:t>
                      </a:r>
                      <a:endParaRPr 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541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NHB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solidFill>
                            <a:srgbClr val="FF0000"/>
                          </a:solidFill>
                          <a:effectLst/>
                        </a:rPr>
                        <a:t>355,881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355,881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258,846</a:t>
                      </a:r>
                      <a:endParaRPr 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250,000</a:t>
                      </a:r>
                      <a:endParaRPr 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569275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Total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1,129,090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1,129,090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885,824</a:t>
                      </a:r>
                      <a:endParaRPr 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893,298</a:t>
                      </a:r>
                      <a:endParaRPr 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2199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Daily I-I Person Trip/HH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9.6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7.6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755173"/>
                  </a:ext>
                </a:extLst>
              </a:tr>
            </a:tbl>
          </a:graphicData>
        </a:graphic>
      </p:graphicFrame>
      <p:pic>
        <p:nvPicPr>
          <p:cNvPr id="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854" y="6307100"/>
            <a:ext cx="11525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8362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31432" y="542234"/>
            <a:ext cx="68321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AirSage – Trip Length Distribution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5904" y="1297792"/>
            <a:ext cx="8640145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Refined </a:t>
            </a:r>
            <a:r>
              <a:rPr lang="en-US" sz="2000" b="1" dirty="0" err="1">
                <a:solidFill>
                  <a:srgbClr val="003399"/>
                </a:solidFill>
              </a:rPr>
              <a:t>AirSage</a:t>
            </a:r>
            <a:r>
              <a:rPr lang="en-US" sz="2000" b="1" dirty="0">
                <a:solidFill>
                  <a:srgbClr val="003399"/>
                </a:solidFill>
              </a:rPr>
              <a:t> data yields reasonable TLFD &amp; mean trip lengths.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641963897"/>
              </p:ext>
            </p:extLst>
          </p:nvPr>
        </p:nvGraphicFramePr>
        <p:xfrm>
          <a:off x="866776" y="1868685"/>
          <a:ext cx="4834228" cy="3227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952216" y="2363207"/>
            <a:ext cx="2939143" cy="161582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b="1" dirty="0" err="1">
                <a:solidFill>
                  <a:srgbClr val="FF0000"/>
                </a:solidFill>
              </a:rPr>
              <a:t>AirSage</a:t>
            </a:r>
            <a:r>
              <a:rPr lang="en-US" b="1" dirty="0">
                <a:solidFill>
                  <a:srgbClr val="FF0000"/>
                </a:solidFill>
              </a:rPr>
              <a:t> mean trip length</a:t>
            </a:r>
          </a:p>
          <a:p>
            <a:pPr marL="285750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HBW – 16.8 min</a:t>
            </a:r>
          </a:p>
          <a:p>
            <a:pPr marL="285750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HBO – 13.3 min</a:t>
            </a:r>
          </a:p>
          <a:p>
            <a:pPr marL="285750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NHB – 15.3 min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7415" y="5322817"/>
            <a:ext cx="8640145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Friction factors are developed for HBW, HBO and NHB, using </a:t>
            </a:r>
            <a:r>
              <a:rPr lang="en-US" sz="2000" b="1" dirty="0" err="1">
                <a:solidFill>
                  <a:srgbClr val="003399"/>
                </a:solidFill>
              </a:rPr>
              <a:t>TransCAD’s</a:t>
            </a:r>
            <a:r>
              <a:rPr lang="en-US" sz="2000" b="1" dirty="0">
                <a:solidFill>
                  <a:srgbClr val="003399"/>
                </a:solidFill>
              </a:rPr>
              <a:t> gravity model calibration function.</a:t>
            </a:r>
          </a:p>
        </p:txBody>
      </p:sp>
      <p:pic>
        <p:nvPicPr>
          <p:cNvPr id="9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854" y="6307100"/>
            <a:ext cx="11525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0019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44473" y="1259024"/>
            <a:ext cx="6346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000" b="1" i="1" dirty="0">
                <a:solidFill>
                  <a:srgbClr val="003399"/>
                </a:solidFill>
              </a:rPr>
              <a:t>Questions 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42415" y="2171458"/>
            <a:ext cx="8350894" cy="41549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3399"/>
                </a:solidFill>
              </a:rPr>
              <a:t>Scott Thomson, PE </a:t>
            </a:r>
          </a:p>
          <a:p>
            <a:pPr algn="ctr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3399"/>
                </a:solidFill>
              </a:rPr>
              <a:t>KYTC</a:t>
            </a:r>
          </a:p>
          <a:p>
            <a:pPr algn="ctr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3399"/>
                </a:solidFill>
                <a:hlinkClick r:id="rId2"/>
              </a:rPr>
              <a:t>Scott.Thomson@ky.gov</a:t>
            </a:r>
            <a:r>
              <a:rPr lang="en-US" sz="1600" dirty="0">
                <a:solidFill>
                  <a:srgbClr val="003399"/>
                </a:solidFill>
              </a:rPr>
              <a:t>, 502.782.5086</a:t>
            </a:r>
          </a:p>
          <a:p>
            <a:pPr algn="ctr" eaLnBrk="0" hangingPunct="0">
              <a:lnSpc>
                <a:spcPct val="100000"/>
              </a:lnSpc>
              <a:spcBef>
                <a:spcPct val="50000"/>
              </a:spcBef>
              <a:buNone/>
            </a:pPr>
            <a:endParaRPr lang="en-US" sz="1600" dirty="0">
              <a:solidFill>
                <a:srgbClr val="003399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3399"/>
                </a:solidFill>
              </a:rPr>
              <a:t>Jayalakshmi Balaji, PE</a:t>
            </a:r>
          </a:p>
          <a:p>
            <a:pPr algn="ctr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3399"/>
                </a:solidFill>
              </a:rPr>
              <a:t>KYTC</a:t>
            </a:r>
          </a:p>
          <a:p>
            <a:pPr algn="ctr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3399"/>
                </a:solidFill>
                <a:hlinkClick r:id="rId3"/>
              </a:rPr>
              <a:t>Jayalakshmi.balaji@ky.gov</a:t>
            </a:r>
            <a:r>
              <a:rPr lang="en-US" sz="1600" dirty="0">
                <a:solidFill>
                  <a:srgbClr val="003399"/>
                </a:solidFill>
              </a:rPr>
              <a:t>, 502.782.5045</a:t>
            </a:r>
          </a:p>
          <a:p>
            <a:pPr algn="ctr" eaLnBrk="0" hangingPunct="0">
              <a:lnSpc>
                <a:spcPct val="100000"/>
              </a:lnSpc>
              <a:spcBef>
                <a:spcPct val="50000"/>
              </a:spcBef>
              <a:buNone/>
            </a:pPr>
            <a:endParaRPr lang="en-US" sz="1600" dirty="0">
              <a:solidFill>
                <a:srgbClr val="003399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3399"/>
                </a:solidFill>
              </a:rPr>
              <a:t>Ken Kaltenbach, PE </a:t>
            </a:r>
          </a:p>
          <a:p>
            <a:pPr algn="ctr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3399"/>
                </a:solidFill>
              </a:rPr>
              <a:t>Corradino</a:t>
            </a:r>
          </a:p>
          <a:p>
            <a:pPr algn="ctr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3399"/>
                </a:solidFill>
                <a:hlinkClick r:id="rId4"/>
              </a:rPr>
              <a:t>kkaltenbach@Corradino.com</a:t>
            </a:r>
            <a:r>
              <a:rPr lang="en-US" sz="1600" dirty="0">
                <a:solidFill>
                  <a:srgbClr val="003399"/>
                </a:solidFill>
              </a:rPr>
              <a:t>, 502.587.7221</a:t>
            </a:r>
          </a:p>
          <a:p>
            <a:pPr algn="ctr" eaLnBrk="0" hangingPunct="0">
              <a:lnSpc>
                <a:spcPct val="100000"/>
              </a:lnSpc>
              <a:spcBef>
                <a:spcPct val="50000"/>
              </a:spcBef>
              <a:buNone/>
            </a:pPr>
            <a:endParaRPr lang="en-US" sz="1600" dirty="0">
              <a:solidFill>
                <a:srgbClr val="003399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3399"/>
                </a:solidFill>
              </a:rPr>
              <a:t>Johnny Han, PhD, PE </a:t>
            </a:r>
          </a:p>
          <a:p>
            <a:pPr algn="ctr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3399"/>
                </a:solidFill>
              </a:rPr>
              <a:t>Corradino</a:t>
            </a:r>
          </a:p>
          <a:p>
            <a:pPr algn="ctr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3399"/>
                </a:solidFill>
                <a:hlinkClick r:id="rId5"/>
              </a:rPr>
              <a:t>jhan@Corradino.com</a:t>
            </a:r>
            <a:r>
              <a:rPr lang="en-US" sz="1600" dirty="0">
                <a:solidFill>
                  <a:srgbClr val="003399"/>
                </a:solidFill>
              </a:rPr>
              <a:t>, 317.744.9858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063" y="1320424"/>
            <a:ext cx="3827299" cy="395642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35904" y="1269799"/>
            <a:ext cx="3830899" cy="28623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2000" b="1" dirty="0">
                <a:solidFill>
                  <a:srgbClr val="003399"/>
                </a:solidFill>
              </a:rPr>
              <a:t>3. Standardized Model Script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3399"/>
                </a:solidFill>
              </a:rPr>
              <a:t>Standardized macros for all model components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3399"/>
                </a:solidFill>
              </a:rPr>
              <a:t>Standard variable names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3399"/>
                </a:solidFill>
              </a:rPr>
              <a:t>Minimal hard-coded parameters (parameters saved in input BIN file)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3399"/>
                </a:solidFill>
              </a:rPr>
              <a:t>Track and Date of script changes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13929" y="542234"/>
            <a:ext cx="82670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Standardization Script for Regional TDMs</a:t>
            </a:r>
            <a:endParaRPr lang="en-US" sz="3200" dirty="0">
              <a:solidFill>
                <a:schemeClr val="accent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433" y="2406325"/>
            <a:ext cx="3827299" cy="34706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975" y="3215779"/>
            <a:ext cx="3827299" cy="356969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04080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35905" y="1269799"/>
            <a:ext cx="5006184" cy="13849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sz="2000" b="1" dirty="0">
                <a:solidFill>
                  <a:srgbClr val="003399"/>
                </a:solidFill>
              </a:rPr>
              <a:t>4. Standardized Model Dialogue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3399"/>
                </a:solidFill>
              </a:rPr>
              <a:t>Model step controlled in main GUI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3399"/>
                </a:solidFill>
              </a:rPr>
              <a:t>Model Scenario Manager to manage scenarios, input, output &amp; parameters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685" y="1479434"/>
            <a:ext cx="2154584" cy="412709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60419" y="542234"/>
            <a:ext cx="81740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Standardized Interface of Regional TDM</a:t>
            </a:r>
            <a:endParaRPr lang="en-US" sz="3200" dirty="0">
              <a:solidFill>
                <a:schemeClr val="accent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53" y="2946124"/>
            <a:ext cx="4480616" cy="3062786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75579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033725" y="542234"/>
            <a:ext cx="72274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KYTC’s Completed Regional Models</a:t>
            </a:r>
            <a:endParaRPr lang="en-US" sz="3200" dirty="0">
              <a:solidFill>
                <a:schemeClr val="accent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87" y="2605842"/>
            <a:ext cx="7560436" cy="3717501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35905" y="1297792"/>
            <a:ext cx="5159826" cy="26161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Lexington/Central KY Region (2012)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Owensboro/Henderson Region (2014)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Bowling Green/Warren Co. (2014)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E-town/Hardin Co./Meade Co. (2014)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0000"/>
                </a:solidFill>
              </a:rPr>
              <a:t>KYTC District 9 Regional Model (2015)</a:t>
            </a:r>
          </a:p>
          <a:p>
            <a:pPr lvl="1" eaLnBrk="0" hangingPunct="0">
              <a:lnSpc>
                <a:spcPct val="100000"/>
              </a:lnSpc>
              <a:spcBef>
                <a:spcPct val="50000"/>
              </a:spcBef>
              <a:buNone/>
            </a:pP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2260" y="4319937"/>
            <a:ext cx="1380931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rgbClr val="FFFF00"/>
                </a:solidFill>
              </a:rPr>
              <a:t>Lexington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22904" y="4501916"/>
            <a:ext cx="1380931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rgbClr val="FFFF00"/>
                </a:solidFill>
              </a:rPr>
              <a:t>Owensboro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5811" y="5494070"/>
            <a:ext cx="1380931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rgbClr val="FFFF00"/>
                </a:solidFill>
              </a:rPr>
              <a:t>Bowling Green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7128" y="4559918"/>
            <a:ext cx="1380931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rgbClr val="FFFF00"/>
                </a:solidFill>
              </a:rPr>
              <a:t>Elizabethtown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0138" y="3527964"/>
            <a:ext cx="1380931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rgbClr val="FFFF00"/>
                </a:solidFill>
              </a:rPr>
              <a:t>District 9</a:t>
            </a:r>
          </a:p>
        </p:txBody>
      </p:sp>
    </p:spTree>
    <p:extLst>
      <p:ext uri="{BB962C8B-B14F-4D97-AF65-F5344CB8AC3E}">
        <p14:creationId xmlns:p14="http://schemas.microsoft.com/office/powerpoint/2010/main" val="321485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462922" y="198871"/>
            <a:ext cx="63690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Regional Model – TAZ Structure</a:t>
            </a:r>
            <a:endParaRPr lang="en-US" sz="3200" dirty="0">
              <a:solidFill>
                <a:schemeClr val="accent6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788" y="1335112"/>
            <a:ext cx="3844212" cy="41804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27749" y="829667"/>
            <a:ext cx="5154148" cy="31700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3399"/>
                </a:solidFill>
              </a:rPr>
              <a:t>Ease in splitting zones (internal &amp; external)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3399"/>
                </a:solidFill>
              </a:rPr>
              <a:t>Zones nest within KYSTM TAZs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3399"/>
                </a:solidFill>
              </a:rPr>
              <a:t>Generally conforms to census block boundary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3399"/>
                </a:solidFill>
              </a:rPr>
              <a:t>Zones approach homogeneous land use 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3399"/>
                </a:solidFill>
              </a:rPr>
              <a:t>Incorporating adjacent counties to be sensitive to movement &amp; external trips across Kentucky’s boundary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3399"/>
                </a:solidFill>
              </a:rPr>
              <a:t>Zone numbering to improve spatial understanding of tabular maintenance &amp; updates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326302"/>
              </p:ext>
            </p:extLst>
          </p:nvPr>
        </p:nvGraphicFramePr>
        <p:xfrm>
          <a:off x="2071396" y="3824747"/>
          <a:ext cx="3051212" cy="2699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2612">
                  <a:extLst>
                    <a:ext uri="{9D8B030D-6E8A-4147-A177-3AD203B41FA5}">
                      <a16:colId xmlns:a16="http://schemas.microsoft.com/office/drawing/2014/main" val="1442015112"/>
                    </a:ext>
                  </a:extLst>
                </a:gridCol>
                <a:gridCol w="994300">
                  <a:extLst>
                    <a:ext uri="{9D8B030D-6E8A-4147-A177-3AD203B41FA5}">
                      <a16:colId xmlns:a16="http://schemas.microsoft.com/office/drawing/2014/main" val="1502016195"/>
                    </a:ext>
                  </a:extLst>
                </a:gridCol>
                <a:gridCol w="994300">
                  <a:extLst>
                    <a:ext uri="{9D8B030D-6E8A-4147-A177-3AD203B41FA5}">
                      <a16:colId xmlns:a16="http://schemas.microsoft.com/office/drawing/2014/main" val="1816248115"/>
                    </a:ext>
                  </a:extLst>
                </a:gridCol>
              </a:tblGrid>
              <a:tr h="151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County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# of TAZ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ID Range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27712356"/>
                  </a:ext>
                </a:extLst>
              </a:tr>
              <a:tr h="151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8000+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22451727"/>
                  </a:ext>
                </a:extLst>
              </a:tr>
              <a:tr h="151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Carter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2000+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0037744"/>
                  </a:ext>
                </a:extLst>
              </a:tr>
              <a:tr h="151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Elliott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3000+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46199370"/>
                  </a:ext>
                </a:extLst>
              </a:tr>
              <a:tr h="151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Fleming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7000+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09680599"/>
                  </a:ext>
                </a:extLst>
              </a:tr>
              <a:tr h="151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Greenup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1000+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76048153"/>
                  </a:ext>
                </a:extLst>
              </a:tr>
              <a:tr h="151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Lewis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4000+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54945724"/>
                  </a:ext>
                </a:extLst>
              </a:tr>
              <a:tr h="151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Mason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117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6000+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31234644"/>
                  </a:ext>
                </a:extLst>
              </a:tr>
              <a:tr h="151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Rowan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5000+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49688561"/>
                  </a:ext>
                </a:extLst>
              </a:tr>
              <a:tr h="151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Adams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10000+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66095150"/>
                  </a:ext>
                </a:extLst>
              </a:tr>
              <a:tr h="151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Brown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9000+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39572552"/>
                  </a:ext>
                </a:extLst>
              </a:tr>
              <a:tr h="151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Scioto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11000+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44094226"/>
                  </a:ext>
                </a:extLst>
              </a:tr>
              <a:tr h="151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External Zone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15001 - 15074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24706286"/>
                  </a:ext>
                </a:extLst>
              </a:tr>
              <a:tr h="151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694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18801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2904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767496" y="542234"/>
            <a:ext cx="57599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6"/>
                </a:solidFill>
                <a:ea typeface="Batang" pitchFamily="18" charset="-127"/>
              </a:rPr>
              <a:t>Regional Model – Zonal Data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35905" y="1297792"/>
            <a:ext cx="8705458" cy="473975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Household &amp; Population – 2010 census, KDC for future scenarios.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Employment by type (service, retail, non-retail)</a:t>
            </a:r>
          </a:p>
          <a:p>
            <a:pPr marL="1200150" lvl="2" indent="-28575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 KY zones – geocoded ES202 &amp;  Non-KY zones– LEHD data (census block)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Vehicle ownership </a:t>
            </a:r>
          </a:p>
          <a:p>
            <a:pPr marL="1257300" lvl="2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KY zones – geocoded vehicle registration</a:t>
            </a:r>
          </a:p>
          <a:p>
            <a:pPr marL="1257300" lvl="2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399"/>
                </a:solidFill>
              </a:rPr>
              <a:t>Non-KY zones – US census (block group)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K-12 enrollment – Education Cabinet &amp; KDC for future scenarios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College enrollment - by college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Workers, students (at home location) &amp; Income – US Census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Area type – Claritas Based initially on KYSTM</a:t>
            </a:r>
            <a:r>
              <a:rPr lang="en-US" sz="2000" b="1" dirty="0">
                <a:solidFill>
                  <a:srgbClr val="FF0000"/>
                </a:solidFill>
              </a:rPr>
              <a:t>v10</a:t>
            </a:r>
            <a:r>
              <a:rPr lang="en-US" sz="2000" b="1" dirty="0">
                <a:solidFill>
                  <a:srgbClr val="003399"/>
                </a:solidFill>
              </a:rPr>
              <a:t> 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3399"/>
                </a:solidFill>
              </a:rPr>
              <a:t>Special fields for +/- adjust for SU &amp; COMB truck trips</a:t>
            </a:r>
          </a:p>
        </p:txBody>
      </p:sp>
    </p:spTree>
    <p:extLst>
      <p:ext uri="{BB962C8B-B14F-4D97-AF65-F5344CB8AC3E}">
        <p14:creationId xmlns:p14="http://schemas.microsoft.com/office/powerpoint/2010/main" val="78601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355E4805D39A459474F72B0B6B4252" ma:contentTypeVersion="0" ma:contentTypeDescription="Create a new document." ma:contentTypeScope="" ma:versionID="80db46a1f102629ec135ca5bc37108c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D6C956-95D8-4B0B-93DA-4D4461F379CA}"/>
</file>

<file path=customXml/itemProps2.xml><?xml version="1.0" encoding="utf-8"?>
<ds:datastoreItem xmlns:ds="http://schemas.openxmlformats.org/officeDocument/2006/customXml" ds:itemID="{CA52A131-DE5B-4AE3-B3FB-C542547B6A0D}"/>
</file>

<file path=customXml/itemProps3.xml><?xml version="1.0" encoding="utf-8"?>
<ds:datastoreItem xmlns:ds="http://schemas.openxmlformats.org/officeDocument/2006/customXml" ds:itemID="{15FA6775-CA11-4169-9290-868F71C47A5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6269</TotalTime>
  <Words>3169</Words>
  <Application>Microsoft Office PowerPoint</Application>
  <PresentationFormat>On-screen Show (4:3)</PresentationFormat>
  <Paragraphs>972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SimSun</vt:lpstr>
      <vt:lpstr>Arial</vt:lpstr>
      <vt:lpstr>Batang</vt:lpstr>
      <vt:lpstr>Calibri</vt:lpstr>
      <vt:lpstr>Cambria Math</vt:lpstr>
      <vt:lpstr>Futuri Black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Travel Model Improvements</dc:title>
  <dc:creator>Michele Anderson</dc:creator>
  <cp:lastModifiedBy>Ken Kaltenbach</cp:lastModifiedBy>
  <cp:revision>400</cp:revision>
  <cp:lastPrinted>2013-02-27T22:44:31Z</cp:lastPrinted>
  <dcterms:created xsi:type="dcterms:W3CDTF">2010-10-11T15:52:53Z</dcterms:created>
  <dcterms:modified xsi:type="dcterms:W3CDTF">2016-04-17T20:38:37Z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0x0101004D355E4805D39A459474F72B0B6B4252</vt:lpwstr>
  </property>
</Properties>
</file>